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799" r:id="rId2"/>
    <p:sldId id="257" r:id="rId3"/>
    <p:sldId id="313" r:id="rId4"/>
    <p:sldId id="315" r:id="rId5"/>
    <p:sldId id="310" r:id="rId6"/>
    <p:sldId id="311" r:id="rId7"/>
    <p:sldId id="258" r:id="rId8"/>
    <p:sldId id="259" r:id="rId9"/>
    <p:sldId id="261" r:id="rId10"/>
    <p:sldId id="262" r:id="rId11"/>
    <p:sldId id="273" r:id="rId12"/>
    <p:sldId id="274" r:id="rId13"/>
    <p:sldId id="276" r:id="rId14"/>
    <p:sldId id="798" r:id="rId15"/>
    <p:sldId id="279" r:id="rId16"/>
    <p:sldId id="266" r:id="rId17"/>
    <p:sldId id="267" r:id="rId18"/>
    <p:sldId id="280" r:id="rId19"/>
    <p:sldId id="269" r:id="rId20"/>
    <p:sldId id="283" r:id="rId21"/>
    <p:sldId id="393" r:id="rId22"/>
    <p:sldId id="782" r:id="rId23"/>
    <p:sldId id="796" r:id="rId24"/>
    <p:sldId id="263" r:id="rId25"/>
    <p:sldId id="312" r:id="rId26"/>
    <p:sldId id="788" r:id="rId27"/>
    <p:sldId id="789" r:id="rId28"/>
    <p:sldId id="790" r:id="rId29"/>
    <p:sldId id="278" r:id="rId30"/>
    <p:sldId id="791" r:id="rId31"/>
    <p:sldId id="792" r:id="rId32"/>
    <p:sldId id="793" r:id="rId33"/>
    <p:sldId id="779" r:id="rId34"/>
    <p:sldId id="80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-588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24667522325795513"/>
          <c:y val="4.4383238094508976E-2"/>
          <c:w val="0.74161512825950382"/>
          <c:h val="0.66199975691849322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Energy and Nutrients from breastmilk</c:v>
                </c:pt>
              </c:strCache>
            </c:strRef>
          </c:tx>
          <c:spPr>
            <a:solidFill>
              <a:schemeClr val="accent1"/>
            </a:solidFill>
            <a:ln w="10927">
              <a:solidFill>
                <a:schemeClr val="tx1"/>
              </a:solidFill>
              <a:prstDash val="solid"/>
            </a:ln>
          </c:spPr>
          <c:dLbls>
            <c:spPr>
              <a:noFill/>
              <a:ln w="2185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IN" sz="137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Energy</c:v>
                </c:pt>
                <c:pt idx="1">
                  <c:v>Protein</c:v>
                </c:pt>
                <c:pt idx="2">
                  <c:v>Vit. A</c:v>
                </c:pt>
                <c:pt idx="3">
                  <c:v>Vit. C</c:v>
                </c:pt>
                <c:pt idx="4">
                  <c:v>Iron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37</c:v>
                </c:pt>
                <c:pt idx="1">
                  <c:v>55</c:v>
                </c:pt>
                <c:pt idx="2">
                  <c:v>76</c:v>
                </c:pt>
                <c:pt idx="3">
                  <c:v>98</c:v>
                </c:pt>
                <c:pt idx="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53-4096-8062-336A6FEC9C6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Gaps to be filled by complementary foods</c:v>
                </c:pt>
              </c:strCache>
            </c:strRef>
          </c:tx>
          <c:spPr>
            <a:solidFill>
              <a:srgbClr val="C0C0C0"/>
            </a:solidFill>
            <a:ln w="10927">
              <a:solidFill>
                <a:schemeClr val="tx1"/>
              </a:solidFill>
              <a:prstDash val="solid"/>
            </a:ln>
          </c:spPr>
          <c:dLbls>
            <c:spPr>
              <a:noFill/>
              <a:ln w="2185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IN" sz="137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Energy</c:v>
                </c:pt>
                <c:pt idx="1">
                  <c:v>Protein</c:v>
                </c:pt>
                <c:pt idx="2">
                  <c:v>Vit. A</c:v>
                </c:pt>
                <c:pt idx="3">
                  <c:v>Vit. C</c:v>
                </c:pt>
                <c:pt idx="4">
                  <c:v>Iron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63</c:v>
                </c:pt>
                <c:pt idx="1">
                  <c:v>45</c:v>
                </c:pt>
                <c:pt idx="2">
                  <c:v>24</c:v>
                </c:pt>
                <c:pt idx="3">
                  <c:v>2</c:v>
                </c:pt>
                <c:pt idx="4">
                  <c:v>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053-4096-8062-336A6FEC9C6D}"/>
            </c:ext>
          </c:extLst>
        </c:ser>
        <c:dLbls>
          <c:showVal val="1"/>
        </c:dLbls>
        <c:overlap val="100"/>
        <c:axId val="114823168"/>
        <c:axId val="114824704"/>
      </c:barChart>
      <c:catAx>
        <c:axId val="114823168"/>
        <c:scaling>
          <c:orientation val="minMax"/>
        </c:scaling>
        <c:axPos val="b"/>
        <c:numFmt formatCode="General" sourceLinked="1"/>
        <c:tickLblPos val="nextTo"/>
        <c:spPr>
          <a:ln w="273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en-IN" sz="137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4824704"/>
        <c:crosses val="autoZero"/>
        <c:auto val="1"/>
        <c:lblAlgn val="ctr"/>
        <c:lblOffset val="100"/>
        <c:tickLblSkip val="1"/>
        <c:tickMarkSkip val="1"/>
      </c:catAx>
      <c:valAx>
        <c:axId val="114824704"/>
        <c:scaling>
          <c:orientation val="minMax"/>
        </c:scaling>
        <c:axPos val="l"/>
        <c:majorGridlines>
          <c:spPr>
            <a:ln w="2732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lang="en-IN" sz="137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IN" dirty="0"/>
                  <a:t>%  daily needs provided by  500ml breast milk</a:t>
                </a:r>
              </a:p>
            </c:rich>
          </c:tx>
          <c:layout>
            <c:manualLayout>
              <c:xMode val="edge"/>
              <c:yMode val="edge"/>
              <c:x val="1.5018315195259775E-3"/>
              <c:y val="0.21217072743576751"/>
            </c:manualLayout>
          </c:layout>
          <c:spPr>
            <a:noFill/>
            <a:ln w="21854">
              <a:noFill/>
            </a:ln>
          </c:spPr>
        </c:title>
        <c:numFmt formatCode="General" sourceLinked="1"/>
        <c:tickLblPos val="nextTo"/>
        <c:spPr>
          <a:ln w="273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en-IN" sz="137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4823168"/>
        <c:crosses val="autoZero"/>
        <c:crossBetween val="between"/>
      </c:valAx>
      <c:spPr>
        <a:noFill/>
        <a:ln w="10927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244686222839402"/>
          <c:y val="0.79819775159175321"/>
          <c:w val="0.54800936768149922"/>
          <c:h val="0.13617021276595737"/>
        </c:manualLayout>
      </c:layout>
      <c:spPr>
        <a:noFill/>
        <a:ln w="2732">
          <a:solidFill>
            <a:schemeClr val="tx1"/>
          </a:solidFill>
          <a:prstDash val="solid"/>
        </a:ln>
      </c:spPr>
      <c:txPr>
        <a:bodyPr/>
        <a:lstStyle/>
        <a:p>
          <a:pPr>
            <a:defRPr lang="en-IN" sz="1265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37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51.png"/><Relationship Id="rId7" Type="http://schemas.openxmlformats.org/officeDocument/2006/relationships/image" Target="../media/image191.png"/><Relationship Id="rId2" Type="http://schemas.openxmlformats.org/officeDocument/2006/relationships/image" Target="../media/image141.png"/><Relationship Id="rId1" Type="http://schemas.openxmlformats.org/officeDocument/2006/relationships/image" Target="../media/image131.png"/><Relationship Id="rId6" Type="http://schemas.openxmlformats.org/officeDocument/2006/relationships/image" Target="../media/image181.png"/><Relationship Id="rId5" Type="http://schemas.openxmlformats.org/officeDocument/2006/relationships/image" Target="../media/image171.png"/><Relationship Id="rId10" Type="http://schemas.openxmlformats.org/officeDocument/2006/relationships/image" Target="../media/image221.png"/><Relationship Id="rId4" Type="http://schemas.openxmlformats.org/officeDocument/2006/relationships/image" Target="../media/image161.png"/><Relationship Id="rId9" Type="http://schemas.openxmlformats.org/officeDocument/2006/relationships/image" Target="../media/image2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AD6435-BF28-4899-BA6F-C3723367FD6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FE63BBA-3EC2-4EE7-8183-167F87A87F2A}">
      <dgm:prSet phldrT="[Text]"/>
      <dgm:spPr/>
      <dgm:t>
        <a:bodyPr/>
        <a:lstStyle/>
        <a:p>
          <a:r>
            <a:rPr lang="en-US" dirty="0"/>
            <a:t>Classification of Nutrients </a:t>
          </a:r>
          <a:endParaRPr lang="en-IN" dirty="0"/>
        </a:p>
      </dgm:t>
    </dgm:pt>
    <dgm:pt modelId="{A251EEF6-6899-40B8-9A80-8BD10405EA23}" type="parTrans" cxnId="{030E422A-76E9-4EB4-B7F7-CEB578430D1F}">
      <dgm:prSet/>
      <dgm:spPr/>
      <dgm:t>
        <a:bodyPr/>
        <a:lstStyle/>
        <a:p>
          <a:endParaRPr lang="en-IN"/>
        </a:p>
      </dgm:t>
    </dgm:pt>
    <dgm:pt modelId="{51BBBDC3-9EAD-4193-B136-B5952B48A631}" type="sibTrans" cxnId="{030E422A-76E9-4EB4-B7F7-CEB578430D1F}">
      <dgm:prSet/>
      <dgm:spPr/>
      <dgm:t>
        <a:bodyPr/>
        <a:lstStyle/>
        <a:p>
          <a:endParaRPr lang="en-IN"/>
        </a:p>
      </dgm:t>
    </dgm:pt>
    <dgm:pt modelId="{230AF684-11CE-4BF2-A29B-D2599CA339CA}">
      <dgm:prSet phldrT="[Text]"/>
      <dgm:spPr/>
      <dgm:t>
        <a:bodyPr/>
        <a:lstStyle/>
        <a:p>
          <a:r>
            <a:rPr lang="en-US" dirty="0"/>
            <a:t>On the basis of how body responds to nutrient deficiency</a:t>
          </a:r>
          <a:endParaRPr lang="en-IN" dirty="0"/>
        </a:p>
      </dgm:t>
    </dgm:pt>
    <dgm:pt modelId="{7CCFDB5B-3CB3-48D7-A89A-FAC4C27C9ACE}" type="parTrans" cxnId="{401496DB-07CC-4B9C-BEA4-66B83844A1B8}">
      <dgm:prSet/>
      <dgm:spPr/>
      <dgm:t>
        <a:bodyPr/>
        <a:lstStyle/>
        <a:p>
          <a:endParaRPr lang="en-IN"/>
        </a:p>
      </dgm:t>
    </dgm:pt>
    <dgm:pt modelId="{7A6072B5-3FA8-4494-A48B-2684CA74BF2B}" type="sibTrans" cxnId="{401496DB-07CC-4B9C-BEA4-66B83844A1B8}">
      <dgm:prSet/>
      <dgm:spPr/>
      <dgm:t>
        <a:bodyPr/>
        <a:lstStyle/>
        <a:p>
          <a:endParaRPr lang="en-IN"/>
        </a:p>
      </dgm:t>
    </dgm:pt>
    <dgm:pt modelId="{A422BAB4-3A93-4A4F-9C8D-7D5179F1EDD0}">
      <dgm:prSet phldrT="[Text]"/>
      <dgm:spPr/>
      <dgm:t>
        <a:bodyPr/>
        <a:lstStyle/>
        <a:p>
          <a:r>
            <a:rPr lang="en-US" dirty="0"/>
            <a:t>Type I </a:t>
          </a:r>
          <a:endParaRPr lang="en-IN" dirty="0"/>
        </a:p>
      </dgm:t>
    </dgm:pt>
    <dgm:pt modelId="{59117DA5-D203-45F4-AD8F-B1FAAA9E4A4F}" type="parTrans" cxnId="{497A7EED-86FE-4F22-82D8-A7E83DDB2F78}">
      <dgm:prSet/>
      <dgm:spPr/>
      <dgm:t>
        <a:bodyPr/>
        <a:lstStyle/>
        <a:p>
          <a:endParaRPr lang="en-IN"/>
        </a:p>
      </dgm:t>
    </dgm:pt>
    <dgm:pt modelId="{91C8575A-EB83-4C23-B92D-3A7DA6E92823}" type="sibTrans" cxnId="{497A7EED-86FE-4F22-82D8-A7E83DDB2F78}">
      <dgm:prSet/>
      <dgm:spPr/>
      <dgm:t>
        <a:bodyPr/>
        <a:lstStyle/>
        <a:p>
          <a:endParaRPr lang="en-IN"/>
        </a:p>
      </dgm:t>
    </dgm:pt>
    <dgm:pt modelId="{2F583A48-2309-41F1-9538-DCC0A6F4FC39}">
      <dgm:prSet phldrT="[Text]"/>
      <dgm:spPr/>
      <dgm:t>
        <a:bodyPr/>
        <a:lstStyle/>
        <a:p>
          <a:r>
            <a:rPr lang="en-US" dirty="0"/>
            <a:t>Type II</a:t>
          </a:r>
          <a:endParaRPr lang="en-IN" dirty="0"/>
        </a:p>
      </dgm:t>
    </dgm:pt>
    <dgm:pt modelId="{0B6A1CAA-FAB2-4BF5-8751-FD8DF67E8DA7}" type="parTrans" cxnId="{0328F3D2-9DDF-4488-AA97-1CC2FBC6783D}">
      <dgm:prSet/>
      <dgm:spPr/>
      <dgm:t>
        <a:bodyPr/>
        <a:lstStyle/>
        <a:p>
          <a:endParaRPr lang="en-IN"/>
        </a:p>
      </dgm:t>
    </dgm:pt>
    <dgm:pt modelId="{A7FCE96B-8F8B-4BBE-A491-D35ADBA2E27B}" type="sibTrans" cxnId="{0328F3D2-9DDF-4488-AA97-1CC2FBC6783D}">
      <dgm:prSet/>
      <dgm:spPr/>
      <dgm:t>
        <a:bodyPr/>
        <a:lstStyle/>
        <a:p>
          <a:endParaRPr lang="en-IN"/>
        </a:p>
      </dgm:t>
    </dgm:pt>
    <dgm:pt modelId="{E8A43A0A-ABE3-4769-81A9-C48E62A93FF9}">
      <dgm:prSet phldrT="[Text]"/>
      <dgm:spPr/>
      <dgm:t>
        <a:bodyPr/>
        <a:lstStyle/>
        <a:p>
          <a:r>
            <a:rPr lang="en-US" dirty="0"/>
            <a:t>On the basis of quantity required by the body</a:t>
          </a:r>
          <a:endParaRPr lang="en-IN" dirty="0"/>
        </a:p>
      </dgm:t>
    </dgm:pt>
    <dgm:pt modelId="{3C2BC41D-E45F-461A-B97D-D49DB82C8860}" type="parTrans" cxnId="{69C49400-3259-4635-8880-25915E507097}">
      <dgm:prSet/>
      <dgm:spPr/>
      <dgm:t>
        <a:bodyPr/>
        <a:lstStyle/>
        <a:p>
          <a:endParaRPr lang="en-IN"/>
        </a:p>
      </dgm:t>
    </dgm:pt>
    <dgm:pt modelId="{B8DB70B3-EE3F-4617-BF12-4FF7DFEA033A}" type="sibTrans" cxnId="{69C49400-3259-4635-8880-25915E507097}">
      <dgm:prSet/>
      <dgm:spPr/>
      <dgm:t>
        <a:bodyPr/>
        <a:lstStyle/>
        <a:p>
          <a:endParaRPr lang="en-IN"/>
        </a:p>
      </dgm:t>
    </dgm:pt>
    <dgm:pt modelId="{31B16750-7F4E-4ACB-9DFD-BFBB112A9474}">
      <dgm:prSet phldrT="[Text]"/>
      <dgm:spPr/>
      <dgm:t>
        <a:bodyPr/>
        <a:lstStyle/>
        <a:p>
          <a:r>
            <a:rPr lang="en-US" dirty="0"/>
            <a:t>Macro nutrient</a:t>
          </a:r>
          <a:endParaRPr lang="en-IN" dirty="0"/>
        </a:p>
      </dgm:t>
    </dgm:pt>
    <dgm:pt modelId="{E9864452-B020-4A95-A2A0-71FB28E15FCE}" type="parTrans" cxnId="{6CEA81C3-EA28-4DD7-97E7-0B183778E51F}">
      <dgm:prSet/>
      <dgm:spPr/>
      <dgm:t>
        <a:bodyPr/>
        <a:lstStyle/>
        <a:p>
          <a:endParaRPr lang="en-IN"/>
        </a:p>
      </dgm:t>
    </dgm:pt>
    <dgm:pt modelId="{61096318-46A4-4EC5-A82A-2A0B42A060D6}" type="sibTrans" cxnId="{6CEA81C3-EA28-4DD7-97E7-0B183778E51F}">
      <dgm:prSet/>
      <dgm:spPr/>
      <dgm:t>
        <a:bodyPr/>
        <a:lstStyle/>
        <a:p>
          <a:endParaRPr lang="en-IN"/>
        </a:p>
      </dgm:t>
    </dgm:pt>
    <dgm:pt modelId="{94318435-96D5-4ECF-81D9-4508FCDE07F2}">
      <dgm:prSet/>
      <dgm:spPr/>
      <dgm:t>
        <a:bodyPr/>
        <a:lstStyle/>
        <a:p>
          <a:r>
            <a:rPr lang="en-US" dirty="0"/>
            <a:t>Micronutrient</a:t>
          </a:r>
          <a:endParaRPr lang="en-IN" dirty="0"/>
        </a:p>
      </dgm:t>
    </dgm:pt>
    <dgm:pt modelId="{5761B66C-2917-4DD7-A45E-7501B45125A7}" type="parTrans" cxnId="{3A21E1E4-AEE2-4E6A-A2D7-342EFB7DE36F}">
      <dgm:prSet/>
      <dgm:spPr/>
      <dgm:t>
        <a:bodyPr/>
        <a:lstStyle/>
        <a:p>
          <a:endParaRPr lang="en-IN"/>
        </a:p>
      </dgm:t>
    </dgm:pt>
    <dgm:pt modelId="{9A130090-133F-4C7D-BD1B-DD33F8FB17A2}" type="sibTrans" cxnId="{3A21E1E4-AEE2-4E6A-A2D7-342EFB7DE36F}">
      <dgm:prSet/>
      <dgm:spPr/>
      <dgm:t>
        <a:bodyPr/>
        <a:lstStyle/>
        <a:p>
          <a:endParaRPr lang="en-IN"/>
        </a:p>
      </dgm:t>
    </dgm:pt>
    <dgm:pt modelId="{A96CB957-D825-4E44-BAFF-B85E44C17446}" type="pres">
      <dgm:prSet presAssocID="{0BAD6435-BF28-4899-BA6F-C3723367FD6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909B4B2-5A7D-4E7E-88FF-2E493AF7339E}" type="pres">
      <dgm:prSet presAssocID="{7FE63BBA-3EC2-4EE7-8183-167F87A87F2A}" presName="root1" presStyleCnt="0"/>
      <dgm:spPr/>
    </dgm:pt>
    <dgm:pt modelId="{B2F5965F-0528-46C5-9488-FB42A539BA09}" type="pres">
      <dgm:prSet presAssocID="{7FE63BBA-3EC2-4EE7-8183-167F87A87F2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C9FF3536-CF49-4095-990E-5CCEF2455B21}" type="pres">
      <dgm:prSet presAssocID="{7FE63BBA-3EC2-4EE7-8183-167F87A87F2A}" presName="level2hierChild" presStyleCnt="0"/>
      <dgm:spPr/>
    </dgm:pt>
    <dgm:pt modelId="{AE415216-9322-4DF5-85FF-343BA648A6B7}" type="pres">
      <dgm:prSet presAssocID="{7CCFDB5B-3CB3-48D7-A89A-FAC4C27C9ACE}" presName="conn2-1" presStyleLbl="parChTrans1D2" presStyleIdx="0" presStyleCnt="2"/>
      <dgm:spPr/>
      <dgm:t>
        <a:bodyPr/>
        <a:lstStyle/>
        <a:p>
          <a:endParaRPr lang="en-IN"/>
        </a:p>
      </dgm:t>
    </dgm:pt>
    <dgm:pt modelId="{4AE087C3-22FE-4A7A-90D2-A3B0D5F9E9B9}" type="pres">
      <dgm:prSet presAssocID="{7CCFDB5B-3CB3-48D7-A89A-FAC4C27C9ACE}" presName="connTx" presStyleLbl="parChTrans1D2" presStyleIdx="0" presStyleCnt="2"/>
      <dgm:spPr/>
      <dgm:t>
        <a:bodyPr/>
        <a:lstStyle/>
        <a:p>
          <a:endParaRPr lang="en-IN"/>
        </a:p>
      </dgm:t>
    </dgm:pt>
    <dgm:pt modelId="{A4A16D18-B71D-417C-A96E-ABAC13B227A4}" type="pres">
      <dgm:prSet presAssocID="{230AF684-11CE-4BF2-A29B-D2599CA339CA}" presName="root2" presStyleCnt="0"/>
      <dgm:spPr/>
    </dgm:pt>
    <dgm:pt modelId="{549013A7-71E9-4508-A53A-E2FD7ADE67D6}" type="pres">
      <dgm:prSet presAssocID="{230AF684-11CE-4BF2-A29B-D2599CA339CA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9687F9D-0B0D-45EC-9978-EF58A6FF7862}" type="pres">
      <dgm:prSet presAssocID="{230AF684-11CE-4BF2-A29B-D2599CA339CA}" presName="level3hierChild" presStyleCnt="0"/>
      <dgm:spPr/>
    </dgm:pt>
    <dgm:pt modelId="{D642DCF4-8F8B-4D6F-B60B-4B7FEFA13CDF}" type="pres">
      <dgm:prSet presAssocID="{59117DA5-D203-45F4-AD8F-B1FAAA9E4A4F}" presName="conn2-1" presStyleLbl="parChTrans1D3" presStyleIdx="0" presStyleCnt="4"/>
      <dgm:spPr/>
      <dgm:t>
        <a:bodyPr/>
        <a:lstStyle/>
        <a:p>
          <a:endParaRPr lang="en-IN"/>
        </a:p>
      </dgm:t>
    </dgm:pt>
    <dgm:pt modelId="{DF3569F3-AA83-413A-82DF-1BFE4176904C}" type="pres">
      <dgm:prSet presAssocID="{59117DA5-D203-45F4-AD8F-B1FAAA9E4A4F}" presName="connTx" presStyleLbl="parChTrans1D3" presStyleIdx="0" presStyleCnt="4"/>
      <dgm:spPr/>
      <dgm:t>
        <a:bodyPr/>
        <a:lstStyle/>
        <a:p>
          <a:endParaRPr lang="en-IN"/>
        </a:p>
      </dgm:t>
    </dgm:pt>
    <dgm:pt modelId="{40EE0BC3-F75D-447C-B5A0-163600CC7BEB}" type="pres">
      <dgm:prSet presAssocID="{A422BAB4-3A93-4A4F-9C8D-7D5179F1EDD0}" presName="root2" presStyleCnt="0"/>
      <dgm:spPr/>
    </dgm:pt>
    <dgm:pt modelId="{8E3B6A1E-FF01-4E54-837C-05EDB93B4CAF}" type="pres">
      <dgm:prSet presAssocID="{A422BAB4-3A93-4A4F-9C8D-7D5179F1EDD0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DA950D27-38C1-4B2B-8D7F-2ACE0EA81CCC}" type="pres">
      <dgm:prSet presAssocID="{A422BAB4-3A93-4A4F-9C8D-7D5179F1EDD0}" presName="level3hierChild" presStyleCnt="0"/>
      <dgm:spPr/>
    </dgm:pt>
    <dgm:pt modelId="{1213D625-79ED-48EF-A064-4AC501BF09A7}" type="pres">
      <dgm:prSet presAssocID="{0B6A1CAA-FAB2-4BF5-8751-FD8DF67E8DA7}" presName="conn2-1" presStyleLbl="parChTrans1D3" presStyleIdx="1" presStyleCnt="4"/>
      <dgm:spPr/>
      <dgm:t>
        <a:bodyPr/>
        <a:lstStyle/>
        <a:p>
          <a:endParaRPr lang="en-IN"/>
        </a:p>
      </dgm:t>
    </dgm:pt>
    <dgm:pt modelId="{43B502F4-9CAC-4326-90FC-166377D014A1}" type="pres">
      <dgm:prSet presAssocID="{0B6A1CAA-FAB2-4BF5-8751-FD8DF67E8DA7}" presName="connTx" presStyleLbl="parChTrans1D3" presStyleIdx="1" presStyleCnt="4"/>
      <dgm:spPr/>
      <dgm:t>
        <a:bodyPr/>
        <a:lstStyle/>
        <a:p>
          <a:endParaRPr lang="en-IN"/>
        </a:p>
      </dgm:t>
    </dgm:pt>
    <dgm:pt modelId="{07950ACB-CBD8-4876-BF0B-CCFC807F4464}" type="pres">
      <dgm:prSet presAssocID="{2F583A48-2309-41F1-9538-DCC0A6F4FC39}" presName="root2" presStyleCnt="0"/>
      <dgm:spPr/>
    </dgm:pt>
    <dgm:pt modelId="{ADF0212E-DC8A-4304-AE08-DD98AD6AEE68}" type="pres">
      <dgm:prSet presAssocID="{2F583A48-2309-41F1-9538-DCC0A6F4FC39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3D7EBD73-E8D7-436D-AC80-AFE899AA2D92}" type="pres">
      <dgm:prSet presAssocID="{2F583A48-2309-41F1-9538-DCC0A6F4FC39}" presName="level3hierChild" presStyleCnt="0"/>
      <dgm:spPr/>
    </dgm:pt>
    <dgm:pt modelId="{06A0A11E-175E-4EDB-B901-11C39DDCF627}" type="pres">
      <dgm:prSet presAssocID="{3C2BC41D-E45F-461A-B97D-D49DB82C8860}" presName="conn2-1" presStyleLbl="parChTrans1D2" presStyleIdx="1" presStyleCnt="2"/>
      <dgm:spPr/>
      <dgm:t>
        <a:bodyPr/>
        <a:lstStyle/>
        <a:p>
          <a:endParaRPr lang="en-IN"/>
        </a:p>
      </dgm:t>
    </dgm:pt>
    <dgm:pt modelId="{4E25BA4A-6E88-4EB2-B42B-143195FEB270}" type="pres">
      <dgm:prSet presAssocID="{3C2BC41D-E45F-461A-B97D-D49DB82C8860}" presName="connTx" presStyleLbl="parChTrans1D2" presStyleIdx="1" presStyleCnt="2"/>
      <dgm:spPr/>
      <dgm:t>
        <a:bodyPr/>
        <a:lstStyle/>
        <a:p>
          <a:endParaRPr lang="en-IN"/>
        </a:p>
      </dgm:t>
    </dgm:pt>
    <dgm:pt modelId="{A81EB883-0849-4764-AB84-099E8AB700C7}" type="pres">
      <dgm:prSet presAssocID="{E8A43A0A-ABE3-4769-81A9-C48E62A93FF9}" presName="root2" presStyleCnt="0"/>
      <dgm:spPr/>
    </dgm:pt>
    <dgm:pt modelId="{28D1DD8A-3460-46AF-8FA0-58C10CA3176A}" type="pres">
      <dgm:prSet presAssocID="{E8A43A0A-ABE3-4769-81A9-C48E62A93FF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EC7E0EE2-947B-46D7-B9DA-459E508BBEA7}" type="pres">
      <dgm:prSet presAssocID="{E8A43A0A-ABE3-4769-81A9-C48E62A93FF9}" presName="level3hierChild" presStyleCnt="0"/>
      <dgm:spPr/>
    </dgm:pt>
    <dgm:pt modelId="{9DF162C9-82E2-407A-AC61-620818A0BD28}" type="pres">
      <dgm:prSet presAssocID="{E9864452-B020-4A95-A2A0-71FB28E15FCE}" presName="conn2-1" presStyleLbl="parChTrans1D3" presStyleIdx="2" presStyleCnt="4"/>
      <dgm:spPr/>
      <dgm:t>
        <a:bodyPr/>
        <a:lstStyle/>
        <a:p>
          <a:endParaRPr lang="en-IN"/>
        </a:p>
      </dgm:t>
    </dgm:pt>
    <dgm:pt modelId="{A22310DC-1EC0-4323-A1CA-984124CA764B}" type="pres">
      <dgm:prSet presAssocID="{E9864452-B020-4A95-A2A0-71FB28E15FCE}" presName="connTx" presStyleLbl="parChTrans1D3" presStyleIdx="2" presStyleCnt="4"/>
      <dgm:spPr/>
      <dgm:t>
        <a:bodyPr/>
        <a:lstStyle/>
        <a:p>
          <a:endParaRPr lang="en-IN"/>
        </a:p>
      </dgm:t>
    </dgm:pt>
    <dgm:pt modelId="{5EEB5229-7C13-4D7A-9DAE-C782B77E6953}" type="pres">
      <dgm:prSet presAssocID="{31B16750-7F4E-4ACB-9DFD-BFBB112A9474}" presName="root2" presStyleCnt="0"/>
      <dgm:spPr/>
    </dgm:pt>
    <dgm:pt modelId="{8F14A2F7-EF98-4067-9B3C-78B0995D0C15}" type="pres">
      <dgm:prSet presAssocID="{31B16750-7F4E-4ACB-9DFD-BFBB112A9474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43EAF91-78DA-49DD-BE8D-4B6311C525D6}" type="pres">
      <dgm:prSet presAssocID="{31B16750-7F4E-4ACB-9DFD-BFBB112A9474}" presName="level3hierChild" presStyleCnt="0"/>
      <dgm:spPr/>
    </dgm:pt>
    <dgm:pt modelId="{979E3948-CCD8-4EAA-9C8C-B8BBE6321C9F}" type="pres">
      <dgm:prSet presAssocID="{5761B66C-2917-4DD7-A45E-7501B45125A7}" presName="conn2-1" presStyleLbl="parChTrans1D3" presStyleIdx="3" presStyleCnt="4"/>
      <dgm:spPr/>
      <dgm:t>
        <a:bodyPr/>
        <a:lstStyle/>
        <a:p>
          <a:endParaRPr lang="en-IN"/>
        </a:p>
      </dgm:t>
    </dgm:pt>
    <dgm:pt modelId="{07932959-BFBA-4E06-B77E-EF8E8CE1773E}" type="pres">
      <dgm:prSet presAssocID="{5761B66C-2917-4DD7-A45E-7501B45125A7}" presName="connTx" presStyleLbl="parChTrans1D3" presStyleIdx="3" presStyleCnt="4"/>
      <dgm:spPr/>
      <dgm:t>
        <a:bodyPr/>
        <a:lstStyle/>
        <a:p>
          <a:endParaRPr lang="en-IN"/>
        </a:p>
      </dgm:t>
    </dgm:pt>
    <dgm:pt modelId="{E79FF611-84DF-4235-85CC-80BD8E86EFCE}" type="pres">
      <dgm:prSet presAssocID="{94318435-96D5-4ECF-81D9-4508FCDE07F2}" presName="root2" presStyleCnt="0"/>
      <dgm:spPr/>
    </dgm:pt>
    <dgm:pt modelId="{5725BA0E-27C6-4813-A28E-EC6B77CD1F64}" type="pres">
      <dgm:prSet presAssocID="{94318435-96D5-4ECF-81D9-4508FCDE07F2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30E2907-EF1E-4E55-9C74-0118E919DD20}" type="pres">
      <dgm:prSet presAssocID="{94318435-96D5-4ECF-81D9-4508FCDE07F2}" presName="level3hierChild" presStyleCnt="0"/>
      <dgm:spPr/>
    </dgm:pt>
  </dgm:ptLst>
  <dgm:cxnLst>
    <dgm:cxn modelId="{222A0E89-92BA-49BB-85C8-8EA565A9044C}" type="presOf" srcId="{94318435-96D5-4ECF-81D9-4508FCDE07F2}" destId="{5725BA0E-27C6-4813-A28E-EC6B77CD1F64}" srcOrd="0" destOrd="0" presId="urn:microsoft.com/office/officeart/2005/8/layout/hierarchy2"/>
    <dgm:cxn modelId="{0995A7CE-87BF-4E2F-9EB5-D62EB34C51E8}" type="presOf" srcId="{59117DA5-D203-45F4-AD8F-B1FAAA9E4A4F}" destId="{D642DCF4-8F8B-4D6F-B60B-4B7FEFA13CDF}" srcOrd="0" destOrd="0" presId="urn:microsoft.com/office/officeart/2005/8/layout/hierarchy2"/>
    <dgm:cxn modelId="{997011BB-4ACD-4A1F-B02E-04991DE910EF}" type="presOf" srcId="{31B16750-7F4E-4ACB-9DFD-BFBB112A9474}" destId="{8F14A2F7-EF98-4067-9B3C-78B0995D0C15}" srcOrd="0" destOrd="0" presId="urn:microsoft.com/office/officeart/2005/8/layout/hierarchy2"/>
    <dgm:cxn modelId="{8786E0E2-0A7F-400E-9F82-D98BF62D4FCA}" type="presOf" srcId="{3C2BC41D-E45F-461A-B97D-D49DB82C8860}" destId="{4E25BA4A-6E88-4EB2-B42B-143195FEB270}" srcOrd="1" destOrd="0" presId="urn:microsoft.com/office/officeart/2005/8/layout/hierarchy2"/>
    <dgm:cxn modelId="{8166BFF0-CE95-46F1-A43E-B52D565EA85B}" type="presOf" srcId="{3C2BC41D-E45F-461A-B97D-D49DB82C8860}" destId="{06A0A11E-175E-4EDB-B901-11C39DDCF627}" srcOrd="0" destOrd="0" presId="urn:microsoft.com/office/officeart/2005/8/layout/hierarchy2"/>
    <dgm:cxn modelId="{9D666CA0-F5C3-4504-B9F0-CAE7E88A0E13}" type="presOf" srcId="{230AF684-11CE-4BF2-A29B-D2599CA339CA}" destId="{549013A7-71E9-4508-A53A-E2FD7ADE67D6}" srcOrd="0" destOrd="0" presId="urn:microsoft.com/office/officeart/2005/8/layout/hierarchy2"/>
    <dgm:cxn modelId="{82E13DC5-389F-47B4-89DF-758292307430}" type="presOf" srcId="{7CCFDB5B-3CB3-48D7-A89A-FAC4C27C9ACE}" destId="{4AE087C3-22FE-4A7A-90D2-A3B0D5F9E9B9}" srcOrd="1" destOrd="0" presId="urn:microsoft.com/office/officeart/2005/8/layout/hierarchy2"/>
    <dgm:cxn modelId="{0328F3D2-9DDF-4488-AA97-1CC2FBC6783D}" srcId="{230AF684-11CE-4BF2-A29B-D2599CA339CA}" destId="{2F583A48-2309-41F1-9538-DCC0A6F4FC39}" srcOrd="1" destOrd="0" parTransId="{0B6A1CAA-FAB2-4BF5-8751-FD8DF67E8DA7}" sibTransId="{A7FCE96B-8F8B-4BBE-A491-D35ADBA2E27B}"/>
    <dgm:cxn modelId="{70C8352B-9298-4AE4-B9E9-438B0F83B55F}" type="presOf" srcId="{59117DA5-D203-45F4-AD8F-B1FAAA9E4A4F}" destId="{DF3569F3-AA83-413A-82DF-1BFE4176904C}" srcOrd="1" destOrd="0" presId="urn:microsoft.com/office/officeart/2005/8/layout/hierarchy2"/>
    <dgm:cxn modelId="{6541567B-C6C0-49E6-8217-7A437ED84C45}" type="presOf" srcId="{5761B66C-2917-4DD7-A45E-7501B45125A7}" destId="{07932959-BFBA-4E06-B77E-EF8E8CE1773E}" srcOrd="1" destOrd="0" presId="urn:microsoft.com/office/officeart/2005/8/layout/hierarchy2"/>
    <dgm:cxn modelId="{9D3F79B5-CE8A-4CB9-A934-088F64EE3D07}" type="presOf" srcId="{2F583A48-2309-41F1-9538-DCC0A6F4FC39}" destId="{ADF0212E-DC8A-4304-AE08-DD98AD6AEE68}" srcOrd="0" destOrd="0" presId="urn:microsoft.com/office/officeart/2005/8/layout/hierarchy2"/>
    <dgm:cxn modelId="{F0516269-9493-481D-999B-11F33FA85EA5}" type="presOf" srcId="{E8A43A0A-ABE3-4769-81A9-C48E62A93FF9}" destId="{28D1DD8A-3460-46AF-8FA0-58C10CA3176A}" srcOrd="0" destOrd="0" presId="urn:microsoft.com/office/officeart/2005/8/layout/hierarchy2"/>
    <dgm:cxn modelId="{3A21E1E4-AEE2-4E6A-A2D7-342EFB7DE36F}" srcId="{E8A43A0A-ABE3-4769-81A9-C48E62A93FF9}" destId="{94318435-96D5-4ECF-81D9-4508FCDE07F2}" srcOrd="1" destOrd="0" parTransId="{5761B66C-2917-4DD7-A45E-7501B45125A7}" sibTransId="{9A130090-133F-4C7D-BD1B-DD33F8FB17A2}"/>
    <dgm:cxn modelId="{FC147181-E823-43FE-84BC-DE61EB87B5EF}" type="presOf" srcId="{E9864452-B020-4A95-A2A0-71FB28E15FCE}" destId="{9DF162C9-82E2-407A-AC61-620818A0BD28}" srcOrd="0" destOrd="0" presId="urn:microsoft.com/office/officeart/2005/8/layout/hierarchy2"/>
    <dgm:cxn modelId="{DAF9B3BB-AA20-4E48-91D8-5AAB9D3416C4}" type="presOf" srcId="{0B6A1CAA-FAB2-4BF5-8751-FD8DF67E8DA7}" destId="{1213D625-79ED-48EF-A064-4AC501BF09A7}" srcOrd="0" destOrd="0" presId="urn:microsoft.com/office/officeart/2005/8/layout/hierarchy2"/>
    <dgm:cxn modelId="{ACAD4EDE-4467-490A-BFA5-B5C60A84D05F}" type="presOf" srcId="{5761B66C-2917-4DD7-A45E-7501B45125A7}" destId="{979E3948-CCD8-4EAA-9C8C-B8BBE6321C9F}" srcOrd="0" destOrd="0" presId="urn:microsoft.com/office/officeart/2005/8/layout/hierarchy2"/>
    <dgm:cxn modelId="{EE54FD58-AD70-4DCC-8B8A-396D9AD5C491}" type="presOf" srcId="{0B6A1CAA-FAB2-4BF5-8751-FD8DF67E8DA7}" destId="{43B502F4-9CAC-4326-90FC-166377D014A1}" srcOrd="1" destOrd="0" presId="urn:microsoft.com/office/officeart/2005/8/layout/hierarchy2"/>
    <dgm:cxn modelId="{69C49400-3259-4635-8880-25915E507097}" srcId="{7FE63BBA-3EC2-4EE7-8183-167F87A87F2A}" destId="{E8A43A0A-ABE3-4769-81A9-C48E62A93FF9}" srcOrd="1" destOrd="0" parTransId="{3C2BC41D-E45F-461A-B97D-D49DB82C8860}" sibTransId="{B8DB70B3-EE3F-4617-BF12-4FF7DFEA033A}"/>
    <dgm:cxn modelId="{6CEA81C3-EA28-4DD7-97E7-0B183778E51F}" srcId="{E8A43A0A-ABE3-4769-81A9-C48E62A93FF9}" destId="{31B16750-7F4E-4ACB-9DFD-BFBB112A9474}" srcOrd="0" destOrd="0" parTransId="{E9864452-B020-4A95-A2A0-71FB28E15FCE}" sibTransId="{61096318-46A4-4EC5-A82A-2A0B42A060D6}"/>
    <dgm:cxn modelId="{850731C2-EAD3-46D6-ADF5-5E50994A662A}" type="presOf" srcId="{0BAD6435-BF28-4899-BA6F-C3723367FD6C}" destId="{A96CB957-D825-4E44-BAFF-B85E44C17446}" srcOrd="0" destOrd="0" presId="urn:microsoft.com/office/officeart/2005/8/layout/hierarchy2"/>
    <dgm:cxn modelId="{3CA4F8B8-40D5-4391-B1CE-E578ECB4ABD4}" type="presOf" srcId="{7CCFDB5B-3CB3-48D7-A89A-FAC4C27C9ACE}" destId="{AE415216-9322-4DF5-85FF-343BA648A6B7}" srcOrd="0" destOrd="0" presId="urn:microsoft.com/office/officeart/2005/8/layout/hierarchy2"/>
    <dgm:cxn modelId="{B6DF8E43-1DC1-4423-ADFF-05B71B9695AC}" type="presOf" srcId="{E9864452-B020-4A95-A2A0-71FB28E15FCE}" destId="{A22310DC-1EC0-4323-A1CA-984124CA764B}" srcOrd="1" destOrd="0" presId="urn:microsoft.com/office/officeart/2005/8/layout/hierarchy2"/>
    <dgm:cxn modelId="{030E422A-76E9-4EB4-B7F7-CEB578430D1F}" srcId="{0BAD6435-BF28-4899-BA6F-C3723367FD6C}" destId="{7FE63BBA-3EC2-4EE7-8183-167F87A87F2A}" srcOrd="0" destOrd="0" parTransId="{A251EEF6-6899-40B8-9A80-8BD10405EA23}" sibTransId="{51BBBDC3-9EAD-4193-B136-B5952B48A631}"/>
    <dgm:cxn modelId="{497A7EED-86FE-4F22-82D8-A7E83DDB2F78}" srcId="{230AF684-11CE-4BF2-A29B-D2599CA339CA}" destId="{A422BAB4-3A93-4A4F-9C8D-7D5179F1EDD0}" srcOrd="0" destOrd="0" parTransId="{59117DA5-D203-45F4-AD8F-B1FAAA9E4A4F}" sibTransId="{91C8575A-EB83-4C23-B92D-3A7DA6E92823}"/>
    <dgm:cxn modelId="{401496DB-07CC-4B9C-BEA4-66B83844A1B8}" srcId="{7FE63BBA-3EC2-4EE7-8183-167F87A87F2A}" destId="{230AF684-11CE-4BF2-A29B-D2599CA339CA}" srcOrd="0" destOrd="0" parTransId="{7CCFDB5B-3CB3-48D7-A89A-FAC4C27C9ACE}" sibTransId="{7A6072B5-3FA8-4494-A48B-2684CA74BF2B}"/>
    <dgm:cxn modelId="{534F8445-459A-471D-BD00-941D11CF54B6}" type="presOf" srcId="{A422BAB4-3A93-4A4F-9C8D-7D5179F1EDD0}" destId="{8E3B6A1E-FF01-4E54-837C-05EDB93B4CAF}" srcOrd="0" destOrd="0" presId="urn:microsoft.com/office/officeart/2005/8/layout/hierarchy2"/>
    <dgm:cxn modelId="{BFBE32C9-111B-415C-BCEC-33DEB6E8DF51}" type="presOf" srcId="{7FE63BBA-3EC2-4EE7-8183-167F87A87F2A}" destId="{B2F5965F-0528-46C5-9488-FB42A539BA09}" srcOrd="0" destOrd="0" presId="urn:microsoft.com/office/officeart/2005/8/layout/hierarchy2"/>
    <dgm:cxn modelId="{5D296959-020C-44AA-9A0D-9378CE208F30}" type="presParOf" srcId="{A96CB957-D825-4E44-BAFF-B85E44C17446}" destId="{3909B4B2-5A7D-4E7E-88FF-2E493AF7339E}" srcOrd="0" destOrd="0" presId="urn:microsoft.com/office/officeart/2005/8/layout/hierarchy2"/>
    <dgm:cxn modelId="{469EE55C-F9C4-4B4E-86A3-72A2C8565477}" type="presParOf" srcId="{3909B4B2-5A7D-4E7E-88FF-2E493AF7339E}" destId="{B2F5965F-0528-46C5-9488-FB42A539BA09}" srcOrd="0" destOrd="0" presId="urn:microsoft.com/office/officeart/2005/8/layout/hierarchy2"/>
    <dgm:cxn modelId="{FB383639-B8B7-4B62-AB1A-9E8A788B6572}" type="presParOf" srcId="{3909B4B2-5A7D-4E7E-88FF-2E493AF7339E}" destId="{C9FF3536-CF49-4095-990E-5CCEF2455B21}" srcOrd="1" destOrd="0" presId="urn:microsoft.com/office/officeart/2005/8/layout/hierarchy2"/>
    <dgm:cxn modelId="{18A3AB8E-D553-48C2-8C15-F2C6AEA7A174}" type="presParOf" srcId="{C9FF3536-CF49-4095-990E-5CCEF2455B21}" destId="{AE415216-9322-4DF5-85FF-343BA648A6B7}" srcOrd="0" destOrd="0" presId="urn:microsoft.com/office/officeart/2005/8/layout/hierarchy2"/>
    <dgm:cxn modelId="{BD3CC4B0-2BBC-4B36-BDCF-B204B588E893}" type="presParOf" srcId="{AE415216-9322-4DF5-85FF-343BA648A6B7}" destId="{4AE087C3-22FE-4A7A-90D2-A3B0D5F9E9B9}" srcOrd="0" destOrd="0" presId="urn:microsoft.com/office/officeart/2005/8/layout/hierarchy2"/>
    <dgm:cxn modelId="{BAB6BAA9-C7AD-49DD-B128-89D4F89663DD}" type="presParOf" srcId="{C9FF3536-CF49-4095-990E-5CCEF2455B21}" destId="{A4A16D18-B71D-417C-A96E-ABAC13B227A4}" srcOrd="1" destOrd="0" presId="urn:microsoft.com/office/officeart/2005/8/layout/hierarchy2"/>
    <dgm:cxn modelId="{73A94F78-E353-4182-94F1-E23DB3A61CFF}" type="presParOf" srcId="{A4A16D18-B71D-417C-A96E-ABAC13B227A4}" destId="{549013A7-71E9-4508-A53A-E2FD7ADE67D6}" srcOrd="0" destOrd="0" presId="urn:microsoft.com/office/officeart/2005/8/layout/hierarchy2"/>
    <dgm:cxn modelId="{6BD68CEE-ECB4-4512-8ECA-F43BCB6B6DFD}" type="presParOf" srcId="{A4A16D18-B71D-417C-A96E-ABAC13B227A4}" destId="{89687F9D-0B0D-45EC-9978-EF58A6FF7862}" srcOrd="1" destOrd="0" presId="urn:microsoft.com/office/officeart/2005/8/layout/hierarchy2"/>
    <dgm:cxn modelId="{2148638A-57C3-4FFA-872B-FC0FC8451076}" type="presParOf" srcId="{89687F9D-0B0D-45EC-9978-EF58A6FF7862}" destId="{D642DCF4-8F8B-4D6F-B60B-4B7FEFA13CDF}" srcOrd="0" destOrd="0" presId="urn:microsoft.com/office/officeart/2005/8/layout/hierarchy2"/>
    <dgm:cxn modelId="{3AA80629-5CF4-4D8D-A282-0B510681283A}" type="presParOf" srcId="{D642DCF4-8F8B-4D6F-B60B-4B7FEFA13CDF}" destId="{DF3569F3-AA83-413A-82DF-1BFE4176904C}" srcOrd="0" destOrd="0" presId="urn:microsoft.com/office/officeart/2005/8/layout/hierarchy2"/>
    <dgm:cxn modelId="{CBB3CAC9-A30B-44B5-A1EE-6EEA648332BA}" type="presParOf" srcId="{89687F9D-0B0D-45EC-9978-EF58A6FF7862}" destId="{40EE0BC3-F75D-447C-B5A0-163600CC7BEB}" srcOrd="1" destOrd="0" presId="urn:microsoft.com/office/officeart/2005/8/layout/hierarchy2"/>
    <dgm:cxn modelId="{077F2FAC-26E8-4601-9010-A924DFAE9F7B}" type="presParOf" srcId="{40EE0BC3-F75D-447C-B5A0-163600CC7BEB}" destId="{8E3B6A1E-FF01-4E54-837C-05EDB93B4CAF}" srcOrd="0" destOrd="0" presId="urn:microsoft.com/office/officeart/2005/8/layout/hierarchy2"/>
    <dgm:cxn modelId="{64585ABD-E767-44A9-ADE2-58BE39470637}" type="presParOf" srcId="{40EE0BC3-F75D-447C-B5A0-163600CC7BEB}" destId="{DA950D27-38C1-4B2B-8D7F-2ACE0EA81CCC}" srcOrd="1" destOrd="0" presId="urn:microsoft.com/office/officeart/2005/8/layout/hierarchy2"/>
    <dgm:cxn modelId="{3816B2A9-111C-4CF1-8C00-C6E905B638CA}" type="presParOf" srcId="{89687F9D-0B0D-45EC-9978-EF58A6FF7862}" destId="{1213D625-79ED-48EF-A064-4AC501BF09A7}" srcOrd="2" destOrd="0" presId="urn:microsoft.com/office/officeart/2005/8/layout/hierarchy2"/>
    <dgm:cxn modelId="{E607FBD8-3F05-4CDE-84AF-03A5223CA14A}" type="presParOf" srcId="{1213D625-79ED-48EF-A064-4AC501BF09A7}" destId="{43B502F4-9CAC-4326-90FC-166377D014A1}" srcOrd="0" destOrd="0" presId="urn:microsoft.com/office/officeart/2005/8/layout/hierarchy2"/>
    <dgm:cxn modelId="{C3ADFDA2-446A-497B-B71E-B6CBE459F9DB}" type="presParOf" srcId="{89687F9D-0B0D-45EC-9978-EF58A6FF7862}" destId="{07950ACB-CBD8-4876-BF0B-CCFC807F4464}" srcOrd="3" destOrd="0" presId="urn:microsoft.com/office/officeart/2005/8/layout/hierarchy2"/>
    <dgm:cxn modelId="{BC020239-0E24-4642-8566-845E430BD858}" type="presParOf" srcId="{07950ACB-CBD8-4876-BF0B-CCFC807F4464}" destId="{ADF0212E-DC8A-4304-AE08-DD98AD6AEE68}" srcOrd="0" destOrd="0" presId="urn:microsoft.com/office/officeart/2005/8/layout/hierarchy2"/>
    <dgm:cxn modelId="{B72EA24E-8E39-476C-ABE8-007F255C37D8}" type="presParOf" srcId="{07950ACB-CBD8-4876-BF0B-CCFC807F4464}" destId="{3D7EBD73-E8D7-436D-AC80-AFE899AA2D92}" srcOrd="1" destOrd="0" presId="urn:microsoft.com/office/officeart/2005/8/layout/hierarchy2"/>
    <dgm:cxn modelId="{3542B208-EFBE-4A45-A572-042612398304}" type="presParOf" srcId="{C9FF3536-CF49-4095-990E-5CCEF2455B21}" destId="{06A0A11E-175E-4EDB-B901-11C39DDCF627}" srcOrd="2" destOrd="0" presId="urn:microsoft.com/office/officeart/2005/8/layout/hierarchy2"/>
    <dgm:cxn modelId="{4722D502-C942-4788-8DC6-1D93EB74E7BD}" type="presParOf" srcId="{06A0A11E-175E-4EDB-B901-11C39DDCF627}" destId="{4E25BA4A-6E88-4EB2-B42B-143195FEB270}" srcOrd="0" destOrd="0" presId="urn:microsoft.com/office/officeart/2005/8/layout/hierarchy2"/>
    <dgm:cxn modelId="{2CD5E913-960E-49DA-8F05-7EEE5EFC2177}" type="presParOf" srcId="{C9FF3536-CF49-4095-990E-5CCEF2455B21}" destId="{A81EB883-0849-4764-AB84-099E8AB700C7}" srcOrd="3" destOrd="0" presId="urn:microsoft.com/office/officeart/2005/8/layout/hierarchy2"/>
    <dgm:cxn modelId="{601BC3E0-2C98-4D41-A103-A44D3E578B4D}" type="presParOf" srcId="{A81EB883-0849-4764-AB84-099E8AB700C7}" destId="{28D1DD8A-3460-46AF-8FA0-58C10CA3176A}" srcOrd="0" destOrd="0" presId="urn:microsoft.com/office/officeart/2005/8/layout/hierarchy2"/>
    <dgm:cxn modelId="{EBB2C254-F7D7-4235-BF17-49D2DBA8A67E}" type="presParOf" srcId="{A81EB883-0849-4764-AB84-099E8AB700C7}" destId="{EC7E0EE2-947B-46D7-B9DA-459E508BBEA7}" srcOrd="1" destOrd="0" presId="urn:microsoft.com/office/officeart/2005/8/layout/hierarchy2"/>
    <dgm:cxn modelId="{10632B11-22C1-4058-A4A8-DDB4FB83B717}" type="presParOf" srcId="{EC7E0EE2-947B-46D7-B9DA-459E508BBEA7}" destId="{9DF162C9-82E2-407A-AC61-620818A0BD28}" srcOrd="0" destOrd="0" presId="urn:microsoft.com/office/officeart/2005/8/layout/hierarchy2"/>
    <dgm:cxn modelId="{EE4253BE-1F56-4F15-9317-316EA628A8EB}" type="presParOf" srcId="{9DF162C9-82E2-407A-AC61-620818A0BD28}" destId="{A22310DC-1EC0-4323-A1CA-984124CA764B}" srcOrd="0" destOrd="0" presId="urn:microsoft.com/office/officeart/2005/8/layout/hierarchy2"/>
    <dgm:cxn modelId="{03BAF61B-4B38-48CD-899D-3237A50E5B7A}" type="presParOf" srcId="{EC7E0EE2-947B-46D7-B9DA-459E508BBEA7}" destId="{5EEB5229-7C13-4D7A-9DAE-C782B77E6953}" srcOrd="1" destOrd="0" presId="urn:microsoft.com/office/officeart/2005/8/layout/hierarchy2"/>
    <dgm:cxn modelId="{084D6035-42C5-4DBD-8C4D-E86ACA5C697A}" type="presParOf" srcId="{5EEB5229-7C13-4D7A-9DAE-C782B77E6953}" destId="{8F14A2F7-EF98-4067-9B3C-78B0995D0C15}" srcOrd="0" destOrd="0" presId="urn:microsoft.com/office/officeart/2005/8/layout/hierarchy2"/>
    <dgm:cxn modelId="{F11BB04E-2A33-4B07-B8EC-ADF9098A4447}" type="presParOf" srcId="{5EEB5229-7C13-4D7A-9DAE-C782B77E6953}" destId="{743EAF91-78DA-49DD-BE8D-4B6311C525D6}" srcOrd="1" destOrd="0" presId="urn:microsoft.com/office/officeart/2005/8/layout/hierarchy2"/>
    <dgm:cxn modelId="{11888649-8798-42C6-A7C5-1B1AD319F984}" type="presParOf" srcId="{EC7E0EE2-947B-46D7-B9DA-459E508BBEA7}" destId="{979E3948-CCD8-4EAA-9C8C-B8BBE6321C9F}" srcOrd="2" destOrd="0" presId="urn:microsoft.com/office/officeart/2005/8/layout/hierarchy2"/>
    <dgm:cxn modelId="{8D492D22-D4C4-4EF7-9E24-1297676F01CA}" type="presParOf" srcId="{979E3948-CCD8-4EAA-9C8C-B8BBE6321C9F}" destId="{07932959-BFBA-4E06-B77E-EF8E8CE1773E}" srcOrd="0" destOrd="0" presId="urn:microsoft.com/office/officeart/2005/8/layout/hierarchy2"/>
    <dgm:cxn modelId="{B8B6A088-5FCB-428C-8277-4F66D5BC02E6}" type="presParOf" srcId="{EC7E0EE2-947B-46D7-B9DA-459E508BBEA7}" destId="{E79FF611-84DF-4235-85CC-80BD8E86EFCE}" srcOrd="3" destOrd="0" presId="urn:microsoft.com/office/officeart/2005/8/layout/hierarchy2"/>
    <dgm:cxn modelId="{3BA24A48-4E7A-41CD-BC00-B83F63287C1A}" type="presParOf" srcId="{E79FF611-84DF-4235-85CC-80BD8E86EFCE}" destId="{5725BA0E-27C6-4813-A28E-EC6B77CD1F64}" srcOrd="0" destOrd="0" presId="urn:microsoft.com/office/officeart/2005/8/layout/hierarchy2"/>
    <dgm:cxn modelId="{F2E4D4DB-7CA6-42BB-A361-E229EE58EA56}" type="presParOf" srcId="{E79FF611-84DF-4235-85CC-80BD8E86EFCE}" destId="{830E2907-EF1E-4E55-9C74-0118E919DD2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72193C-BC27-4D96-8EB6-B83937C4E2F7}" type="doc">
      <dgm:prSet loTypeId="urn:microsoft.com/office/officeart/2005/8/layout/hList2#1" loCatId="pictur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DFE1B2FE-8332-41B8-B698-50052D6DA209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800" dirty="0"/>
            <a:t>Initial </a:t>
          </a:r>
          <a:r>
            <a:rPr lang="en-US" sz="2400" dirty="0"/>
            <a:t>Breastfeeding</a:t>
          </a:r>
          <a:endParaRPr lang="en-IN" sz="2800" dirty="0"/>
        </a:p>
      </dgm:t>
    </dgm:pt>
    <dgm:pt modelId="{0B7BE65E-A223-4403-B1ED-718880765911}" type="parTrans" cxnId="{675807EC-74E3-4CED-9DBC-0BDCE16A911E}">
      <dgm:prSet/>
      <dgm:spPr/>
      <dgm:t>
        <a:bodyPr/>
        <a:lstStyle/>
        <a:p>
          <a:endParaRPr lang="en-IN"/>
        </a:p>
      </dgm:t>
    </dgm:pt>
    <dgm:pt modelId="{0CC9C935-36AD-4E5D-AF17-BFD56916F3F6}" type="sibTrans" cxnId="{675807EC-74E3-4CED-9DBC-0BDCE16A911E}">
      <dgm:prSet/>
      <dgm:spPr/>
      <dgm:t>
        <a:bodyPr/>
        <a:lstStyle/>
        <a:p>
          <a:endParaRPr lang="en-IN"/>
        </a:p>
      </dgm:t>
    </dgm:pt>
    <dgm:pt modelId="{4100C9C0-B5EF-479B-B509-5FF83553E6B8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Exclusive Breastfeeding</a:t>
          </a:r>
          <a:endParaRPr lang="en-IN" dirty="0"/>
        </a:p>
      </dgm:t>
    </dgm:pt>
    <dgm:pt modelId="{79BFD8AA-7126-43A6-B70F-9F0A42ADBEB7}" type="parTrans" cxnId="{182CAC85-034D-4926-8CDD-CB17557FC9D3}">
      <dgm:prSet/>
      <dgm:spPr/>
      <dgm:t>
        <a:bodyPr/>
        <a:lstStyle/>
        <a:p>
          <a:endParaRPr lang="en-IN"/>
        </a:p>
      </dgm:t>
    </dgm:pt>
    <dgm:pt modelId="{5453CE63-BAED-43DD-81F5-F071DFC354FE}" type="sibTrans" cxnId="{182CAC85-034D-4926-8CDD-CB17557FC9D3}">
      <dgm:prSet/>
      <dgm:spPr/>
      <dgm:t>
        <a:bodyPr/>
        <a:lstStyle/>
        <a:p>
          <a:endParaRPr lang="en-IN"/>
        </a:p>
      </dgm:t>
    </dgm:pt>
    <dgm:pt modelId="{B8DB3160-01BE-406F-88FF-73A3E28EDD10}">
      <dgm:prSet phldrT="[Text]" custT="1"/>
      <dgm:spPr/>
      <dgm:t>
        <a:bodyPr anchor="ctr" anchorCtr="0"/>
        <a:lstStyle/>
        <a:p>
          <a:pPr marL="0" indent="0">
            <a:buFontTx/>
            <a:buNone/>
          </a:pPr>
          <a:r>
            <a:rPr lang="en-US" sz="2000" b="1" dirty="0"/>
            <a:t>Exclusive breastfeeding for the first six months of life (No other foods or fluids, not even water)</a:t>
          </a:r>
          <a:endParaRPr lang="en-IN" sz="2000" b="1" dirty="0"/>
        </a:p>
      </dgm:t>
    </dgm:pt>
    <dgm:pt modelId="{87FE4535-9B8F-4C98-8B45-78C12DC22026}" type="parTrans" cxnId="{056EFF54-3321-412B-A371-6A8792F084DB}">
      <dgm:prSet/>
      <dgm:spPr/>
      <dgm:t>
        <a:bodyPr/>
        <a:lstStyle/>
        <a:p>
          <a:endParaRPr lang="en-IN"/>
        </a:p>
      </dgm:t>
    </dgm:pt>
    <dgm:pt modelId="{7AEA6B8C-021C-49FA-87C9-CA274DDDA3E1}" type="sibTrans" cxnId="{056EFF54-3321-412B-A371-6A8792F084DB}">
      <dgm:prSet/>
      <dgm:spPr/>
      <dgm:t>
        <a:bodyPr/>
        <a:lstStyle/>
        <a:p>
          <a:endParaRPr lang="en-IN"/>
        </a:p>
      </dgm:t>
    </dgm:pt>
    <dgm:pt modelId="{873A1E24-723A-428D-994B-0AA17D2B52D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700" dirty="0"/>
            <a:t>Complementary </a:t>
          </a:r>
          <a:r>
            <a:rPr lang="en-US" sz="2400" dirty="0"/>
            <a:t>Feeding</a:t>
          </a:r>
          <a:endParaRPr lang="en-IN" sz="2700" dirty="0"/>
        </a:p>
      </dgm:t>
    </dgm:pt>
    <dgm:pt modelId="{1D5F9D3D-A5A1-4955-B9BC-552AC4D6B626}" type="parTrans" cxnId="{06073A02-C52C-4E94-BB85-A9DCCF3251EA}">
      <dgm:prSet/>
      <dgm:spPr/>
      <dgm:t>
        <a:bodyPr/>
        <a:lstStyle/>
        <a:p>
          <a:endParaRPr lang="en-IN"/>
        </a:p>
      </dgm:t>
    </dgm:pt>
    <dgm:pt modelId="{C6253B29-45F5-44E5-A86B-DE47390BDB90}" type="sibTrans" cxnId="{06073A02-C52C-4E94-BB85-A9DCCF3251EA}">
      <dgm:prSet/>
      <dgm:spPr/>
      <dgm:t>
        <a:bodyPr/>
        <a:lstStyle/>
        <a:p>
          <a:endParaRPr lang="en-IN"/>
        </a:p>
      </dgm:t>
    </dgm:pt>
    <dgm:pt modelId="{EE1DDF1E-B656-47E9-9CD0-CB260D6F054A}">
      <dgm:prSet phldrT="[Text]" custT="1"/>
      <dgm:spPr/>
      <dgm:t>
        <a:bodyPr anchor="ctr" anchorCtr="0"/>
        <a:lstStyle/>
        <a:p>
          <a:pPr marL="0" indent="0" algn="l">
            <a:buFontTx/>
            <a:buNone/>
            <a:tabLst/>
          </a:pPr>
          <a:r>
            <a:rPr lang="en-US" sz="2000" b="1" dirty="0"/>
            <a:t>Timely introduction of complementary food  (maintaining adequate diet and dietary diversity) beyond six months along with continued breastfeeding</a:t>
          </a:r>
          <a:endParaRPr lang="en-IN" sz="2000" b="1" dirty="0"/>
        </a:p>
      </dgm:t>
    </dgm:pt>
    <dgm:pt modelId="{273122AE-09E4-42E8-BF82-EC655632135F}" type="parTrans" cxnId="{99E5AD64-2A59-4CE8-B22A-2C488545C924}">
      <dgm:prSet/>
      <dgm:spPr/>
      <dgm:t>
        <a:bodyPr/>
        <a:lstStyle/>
        <a:p>
          <a:endParaRPr lang="en-IN"/>
        </a:p>
      </dgm:t>
    </dgm:pt>
    <dgm:pt modelId="{3DC49DA5-9081-4531-9987-3ABB300386D3}" type="sibTrans" cxnId="{99E5AD64-2A59-4CE8-B22A-2C488545C924}">
      <dgm:prSet/>
      <dgm:spPr/>
      <dgm:t>
        <a:bodyPr/>
        <a:lstStyle/>
        <a:p>
          <a:endParaRPr lang="en-IN"/>
        </a:p>
      </dgm:t>
    </dgm:pt>
    <dgm:pt modelId="{8F2AE4D7-3FC3-4E83-B736-64E79188A382}">
      <dgm:prSet phldrT="[Text]" custT="1"/>
      <dgm:spPr/>
      <dgm:t>
        <a:bodyPr anchor="ctr" anchorCtr="0"/>
        <a:lstStyle/>
        <a:p>
          <a:pPr marL="0" indent="0" algn="l">
            <a:buFontTx/>
            <a:buNone/>
          </a:pPr>
          <a:r>
            <a:rPr lang="en-US" sz="2000" b="1" dirty="0"/>
            <a:t>Early initiation of breastfeeding; immediately after birth, preferably within one hour</a:t>
          </a:r>
          <a:endParaRPr lang="en-IN" sz="2000" b="1" dirty="0"/>
        </a:p>
      </dgm:t>
    </dgm:pt>
    <dgm:pt modelId="{872855C9-CDEB-4664-87C8-6F59C6F646A6}" type="sibTrans" cxnId="{298DDCDF-E258-463D-A05C-8B3ECFEE20FC}">
      <dgm:prSet/>
      <dgm:spPr/>
      <dgm:t>
        <a:bodyPr/>
        <a:lstStyle/>
        <a:p>
          <a:endParaRPr lang="en-IN"/>
        </a:p>
      </dgm:t>
    </dgm:pt>
    <dgm:pt modelId="{10602535-364E-42F2-A7DB-27FF96303967}" type="parTrans" cxnId="{298DDCDF-E258-463D-A05C-8B3ECFEE20FC}">
      <dgm:prSet/>
      <dgm:spPr/>
      <dgm:t>
        <a:bodyPr/>
        <a:lstStyle/>
        <a:p>
          <a:endParaRPr lang="en-IN"/>
        </a:p>
      </dgm:t>
    </dgm:pt>
    <dgm:pt modelId="{309FCB01-8EFD-4AB6-9F19-A4F1D7F08FEF}" type="pres">
      <dgm:prSet presAssocID="{3972193C-BC27-4D96-8EB6-B83937C4E2F7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62679786-236A-4D15-90E6-CB9DC4025A37}" type="pres">
      <dgm:prSet presAssocID="{DFE1B2FE-8332-41B8-B698-50052D6DA209}" presName="compositeNode" presStyleCnt="0">
        <dgm:presLayoutVars>
          <dgm:bulletEnabled val="1"/>
        </dgm:presLayoutVars>
      </dgm:prSet>
      <dgm:spPr/>
    </dgm:pt>
    <dgm:pt modelId="{DDDDD67F-7D98-4481-BB39-7B142C3A2D49}" type="pres">
      <dgm:prSet presAssocID="{DFE1B2FE-8332-41B8-B698-50052D6DA209}" presName="image" presStyleLbl="fgImgPlace1" presStyleIdx="0" presStyleCnt="3" custScaleX="249314" custScaleY="175361" custLinFactX="21883" custLinFactNeighborX="100000" custLinFactNeighborY="889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7D263BC-A3FD-4828-AD04-7CD52898CA7C}" type="pres">
      <dgm:prSet presAssocID="{DFE1B2FE-8332-41B8-B698-50052D6DA209}" presName="childNode" presStyleLbl="node1" presStyleIdx="0" presStyleCnt="3" custScaleY="70522" custLinFactNeighborX="-1246" custLinFactNeighborY="612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53E5894-91F1-4224-ADDC-3A0CDC2C497D}" type="pres">
      <dgm:prSet presAssocID="{DFE1B2FE-8332-41B8-B698-50052D6DA209}" presName="parentNode" presStyleLbl="revTx" presStyleIdx="0" presStyleCnt="3" custScaleY="8235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B566451-AAD6-4AF3-B563-18BC27593DCC}" type="pres">
      <dgm:prSet presAssocID="{0CC9C935-36AD-4E5D-AF17-BFD56916F3F6}" presName="sibTrans" presStyleCnt="0"/>
      <dgm:spPr/>
    </dgm:pt>
    <dgm:pt modelId="{7BD4A932-7CF6-4DA3-802B-54ACFD162423}" type="pres">
      <dgm:prSet presAssocID="{4100C9C0-B5EF-479B-B509-5FF83553E6B8}" presName="compositeNode" presStyleCnt="0">
        <dgm:presLayoutVars>
          <dgm:bulletEnabled val="1"/>
        </dgm:presLayoutVars>
      </dgm:prSet>
      <dgm:spPr/>
    </dgm:pt>
    <dgm:pt modelId="{B069F9F6-830E-4A57-9EEC-594353F06B54}" type="pres">
      <dgm:prSet presAssocID="{4100C9C0-B5EF-479B-B509-5FF83553E6B8}" presName="image" presStyleLbl="fgImgPlace1" presStyleIdx="1" presStyleCnt="3" custScaleX="243142" custScaleY="169745" custLinFactX="11265" custLinFactNeighborX="100000" custLinFactNeighborY="458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716370C-AF01-4456-B38D-203F0888450C}" type="pres">
      <dgm:prSet presAssocID="{4100C9C0-B5EF-479B-B509-5FF83553E6B8}" presName="childNode" presStyleLbl="node1" presStyleIdx="1" presStyleCnt="3" custScaleY="70990" custLinFactNeighborX="-6507" custLinFactNeighborY="509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636D042-920F-415F-99B8-CABA1234CEB4}" type="pres">
      <dgm:prSet presAssocID="{4100C9C0-B5EF-479B-B509-5FF83553E6B8}" presName="parentNode" presStyleLbl="revTx" presStyleIdx="1" presStyleCnt="3" custScaleY="90013" custLinFactNeighborX="-43757" custLinFactNeighborY="788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D25AE77-F3DC-4A6B-96B7-EB5BCB123F9F}" type="pres">
      <dgm:prSet presAssocID="{5453CE63-BAED-43DD-81F5-F071DFC354FE}" presName="sibTrans" presStyleCnt="0"/>
      <dgm:spPr/>
    </dgm:pt>
    <dgm:pt modelId="{3260982E-64DD-4A48-B390-256CCCAC44FB}" type="pres">
      <dgm:prSet presAssocID="{873A1E24-723A-428D-994B-0AA17D2B52DF}" presName="compositeNode" presStyleCnt="0">
        <dgm:presLayoutVars>
          <dgm:bulletEnabled val="1"/>
        </dgm:presLayoutVars>
      </dgm:prSet>
      <dgm:spPr/>
    </dgm:pt>
    <dgm:pt modelId="{EA7D9816-EA3B-4A45-BA9F-75CDE75ABF41}" type="pres">
      <dgm:prSet presAssocID="{873A1E24-723A-428D-994B-0AA17D2B52DF}" presName="image" presStyleLbl="fgImgPlace1" presStyleIdx="2" presStyleCnt="3" custScaleX="249651" custScaleY="162480" custLinFactNeighborX="28606" custLinFactNeighborY="1266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AFC2C21-8E3B-43F8-B085-0730598B80EB}" type="pres">
      <dgm:prSet presAssocID="{873A1E24-723A-428D-994B-0AA17D2B52DF}" presName="childNode" presStyleLbl="node1" presStyleIdx="2" presStyleCnt="3" custScaleX="104965" custScaleY="80974" custLinFactNeighborX="-38551" custLinFactNeighborY="771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F60E179-1825-4586-A4FF-C93DADEBF5D4}" type="pres">
      <dgm:prSet presAssocID="{873A1E24-723A-428D-994B-0AA17D2B52DF}" presName="parentNode" presStyleLbl="revTx" presStyleIdx="2" presStyleCnt="3" custLinFactX="-100000" custLinFactNeighborX="-116902" custLinFactNeighborY="-56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298DDCDF-E258-463D-A05C-8B3ECFEE20FC}" srcId="{DFE1B2FE-8332-41B8-B698-50052D6DA209}" destId="{8F2AE4D7-3FC3-4E83-B736-64E79188A382}" srcOrd="0" destOrd="0" parTransId="{10602535-364E-42F2-A7DB-27FF96303967}" sibTransId="{872855C9-CDEB-4664-87C8-6F59C6F646A6}"/>
    <dgm:cxn modelId="{33577917-53DF-47F5-AC29-830A851FCE06}" type="presOf" srcId="{4100C9C0-B5EF-479B-B509-5FF83553E6B8}" destId="{D636D042-920F-415F-99B8-CABA1234CEB4}" srcOrd="0" destOrd="0" presId="urn:microsoft.com/office/officeart/2005/8/layout/hList2#1"/>
    <dgm:cxn modelId="{675807EC-74E3-4CED-9DBC-0BDCE16A911E}" srcId="{3972193C-BC27-4D96-8EB6-B83937C4E2F7}" destId="{DFE1B2FE-8332-41B8-B698-50052D6DA209}" srcOrd="0" destOrd="0" parTransId="{0B7BE65E-A223-4403-B1ED-718880765911}" sibTransId="{0CC9C935-36AD-4E5D-AF17-BFD56916F3F6}"/>
    <dgm:cxn modelId="{E836677A-FE81-451C-965E-00758317FE9A}" type="presOf" srcId="{8F2AE4D7-3FC3-4E83-B736-64E79188A382}" destId="{C7D263BC-A3FD-4828-AD04-7CD52898CA7C}" srcOrd="0" destOrd="0" presId="urn:microsoft.com/office/officeart/2005/8/layout/hList2#1"/>
    <dgm:cxn modelId="{056EFF54-3321-412B-A371-6A8792F084DB}" srcId="{4100C9C0-B5EF-479B-B509-5FF83553E6B8}" destId="{B8DB3160-01BE-406F-88FF-73A3E28EDD10}" srcOrd="0" destOrd="0" parTransId="{87FE4535-9B8F-4C98-8B45-78C12DC22026}" sibTransId="{7AEA6B8C-021C-49FA-87C9-CA274DDDA3E1}"/>
    <dgm:cxn modelId="{06073A02-C52C-4E94-BB85-A9DCCF3251EA}" srcId="{3972193C-BC27-4D96-8EB6-B83937C4E2F7}" destId="{873A1E24-723A-428D-994B-0AA17D2B52DF}" srcOrd="2" destOrd="0" parTransId="{1D5F9D3D-A5A1-4955-B9BC-552AC4D6B626}" sibTransId="{C6253B29-45F5-44E5-A86B-DE47390BDB90}"/>
    <dgm:cxn modelId="{5A038D74-C1C8-4279-A19F-0CC9780CADE1}" type="presOf" srcId="{B8DB3160-01BE-406F-88FF-73A3E28EDD10}" destId="{8716370C-AF01-4456-B38D-203F0888450C}" srcOrd="0" destOrd="0" presId="urn:microsoft.com/office/officeart/2005/8/layout/hList2#1"/>
    <dgm:cxn modelId="{423B4984-FE77-4834-B676-EB03CBEC64EC}" type="presOf" srcId="{873A1E24-723A-428D-994B-0AA17D2B52DF}" destId="{0F60E179-1825-4586-A4FF-C93DADEBF5D4}" srcOrd="0" destOrd="0" presId="urn:microsoft.com/office/officeart/2005/8/layout/hList2#1"/>
    <dgm:cxn modelId="{34F2CD30-2E7D-4B8D-8042-788D12E9C50F}" type="presOf" srcId="{EE1DDF1E-B656-47E9-9CD0-CB260D6F054A}" destId="{2AFC2C21-8E3B-43F8-B085-0730598B80EB}" srcOrd="0" destOrd="0" presId="urn:microsoft.com/office/officeart/2005/8/layout/hList2#1"/>
    <dgm:cxn modelId="{43B02C43-9F69-4DEE-B998-2B2478000DE7}" type="presOf" srcId="{DFE1B2FE-8332-41B8-B698-50052D6DA209}" destId="{E53E5894-91F1-4224-ADDC-3A0CDC2C497D}" srcOrd="0" destOrd="0" presId="urn:microsoft.com/office/officeart/2005/8/layout/hList2#1"/>
    <dgm:cxn modelId="{99E5AD64-2A59-4CE8-B22A-2C488545C924}" srcId="{873A1E24-723A-428D-994B-0AA17D2B52DF}" destId="{EE1DDF1E-B656-47E9-9CD0-CB260D6F054A}" srcOrd="0" destOrd="0" parTransId="{273122AE-09E4-42E8-BF82-EC655632135F}" sibTransId="{3DC49DA5-9081-4531-9987-3ABB300386D3}"/>
    <dgm:cxn modelId="{182CAC85-034D-4926-8CDD-CB17557FC9D3}" srcId="{3972193C-BC27-4D96-8EB6-B83937C4E2F7}" destId="{4100C9C0-B5EF-479B-B509-5FF83553E6B8}" srcOrd="1" destOrd="0" parTransId="{79BFD8AA-7126-43A6-B70F-9F0A42ADBEB7}" sibTransId="{5453CE63-BAED-43DD-81F5-F071DFC354FE}"/>
    <dgm:cxn modelId="{53A1CDEF-972C-4D83-A410-EA4A7896D98C}" type="presOf" srcId="{3972193C-BC27-4D96-8EB6-B83937C4E2F7}" destId="{309FCB01-8EFD-4AB6-9F19-A4F1D7F08FEF}" srcOrd="0" destOrd="0" presId="urn:microsoft.com/office/officeart/2005/8/layout/hList2#1"/>
    <dgm:cxn modelId="{405BB986-57BF-4B69-80D5-5321069C007E}" type="presParOf" srcId="{309FCB01-8EFD-4AB6-9F19-A4F1D7F08FEF}" destId="{62679786-236A-4D15-90E6-CB9DC4025A37}" srcOrd="0" destOrd="0" presId="urn:microsoft.com/office/officeart/2005/8/layout/hList2#1"/>
    <dgm:cxn modelId="{699F0765-7BD8-4D05-B317-D81573C608C9}" type="presParOf" srcId="{62679786-236A-4D15-90E6-CB9DC4025A37}" destId="{DDDDD67F-7D98-4481-BB39-7B142C3A2D49}" srcOrd="0" destOrd="0" presId="urn:microsoft.com/office/officeart/2005/8/layout/hList2#1"/>
    <dgm:cxn modelId="{3EB0C425-BD63-4518-84D8-C50443F17301}" type="presParOf" srcId="{62679786-236A-4D15-90E6-CB9DC4025A37}" destId="{C7D263BC-A3FD-4828-AD04-7CD52898CA7C}" srcOrd="1" destOrd="0" presId="urn:microsoft.com/office/officeart/2005/8/layout/hList2#1"/>
    <dgm:cxn modelId="{CF0B79E9-3EB6-4933-911B-7EAC2CFA321F}" type="presParOf" srcId="{62679786-236A-4D15-90E6-CB9DC4025A37}" destId="{E53E5894-91F1-4224-ADDC-3A0CDC2C497D}" srcOrd="2" destOrd="0" presId="urn:microsoft.com/office/officeart/2005/8/layout/hList2#1"/>
    <dgm:cxn modelId="{FC75975A-A54F-4496-BF93-0486E8AF785B}" type="presParOf" srcId="{309FCB01-8EFD-4AB6-9F19-A4F1D7F08FEF}" destId="{1B566451-AAD6-4AF3-B563-18BC27593DCC}" srcOrd="1" destOrd="0" presId="urn:microsoft.com/office/officeart/2005/8/layout/hList2#1"/>
    <dgm:cxn modelId="{E6D793CB-36B1-4A3A-98FA-00D0038567CB}" type="presParOf" srcId="{309FCB01-8EFD-4AB6-9F19-A4F1D7F08FEF}" destId="{7BD4A932-7CF6-4DA3-802B-54ACFD162423}" srcOrd="2" destOrd="0" presId="urn:microsoft.com/office/officeart/2005/8/layout/hList2#1"/>
    <dgm:cxn modelId="{6F0E8119-A682-4B88-9D76-1783961F99C5}" type="presParOf" srcId="{7BD4A932-7CF6-4DA3-802B-54ACFD162423}" destId="{B069F9F6-830E-4A57-9EEC-594353F06B54}" srcOrd="0" destOrd="0" presId="urn:microsoft.com/office/officeart/2005/8/layout/hList2#1"/>
    <dgm:cxn modelId="{C0234106-524B-4856-8B89-885F29D53112}" type="presParOf" srcId="{7BD4A932-7CF6-4DA3-802B-54ACFD162423}" destId="{8716370C-AF01-4456-B38D-203F0888450C}" srcOrd="1" destOrd="0" presId="urn:microsoft.com/office/officeart/2005/8/layout/hList2#1"/>
    <dgm:cxn modelId="{3ACE69EB-748D-4AE9-A070-B8111E83AB31}" type="presParOf" srcId="{7BD4A932-7CF6-4DA3-802B-54ACFD162423}" destId="{D636D042-920F-415F-99B8-CABA1234CEB4}" srcOrd="2" destOrd="0" presId="urn:microsoft.com/office/officeart/2005/8/layout/hList2#1"/>
    <dgm:cxn modelId="{2112EBBA-8501-44DC-9B2F-F80EA5267C95}" type="presParOf" srcId="{309FCB01-8EFD-4AB6-9F19-A4F1D7F08FEF}" destId="{FD25AE77-F3DC-4A6B-96B7-EB5BCB123F9F}" srcOrd="3" destOrd="0" presId="urn:microsoft.com/office/officeart/2005/8/layout/hList2#1"/>
    <dgm:cxn modelId="{9DABE00B-08B0-4538-8CE9-712E96C3FB0A}" type="presParOf" srcId="{309FCB01-8EFD-4AB6-9F19-A4F1D7F08FEF}" destId="{3260982E-64DD-4A48-B390-256CCCAC44FB}" srcOrd="4" destOrd="0" presId="urn:microsoft.com/office/officeart/2005/8/layout/hList2#1"/>
    <dgm:cxn modelId="{1B16B38A-52D7-40AF-AC89-8F8B77E29660}" type="presParOf" srcId="{3260982E-64DD-4A48-B390-256CCCAC44FB}" destId="{EA7D9816-EA3B-4A45-BA9F-75CDE75ABF41}" srcOrd="0" destOrd="0" presId="urn:microsoft.com/office/officeart/2005/8/layout/hList2#1"/>
    <dgm:cxn modelId="{DD33E781-8632-4ECE-9B24-570C0A3DED09}" type="presParOf" srcId="{3260982E-64DD-4A48-B390-256CCCAC44FB}" destId="{2AFC2C21-8E3B-43F8-B085-0730598B80EB}" srcOrd="1" destOrd="0" presId="urn:microsoft.com/office/officeart/2005/8/layout/hList2#1"/>
    <dgm:cxn modelId="{13825D7A-AD42-498E-8FD1-7F94237343D1}" type="presParOf" srcId="{3260982E-64DD-4A48-B390-256CCCAC44FB}" destId="{0F60E179-1825-4586-A4FF-C93DADEBF5D4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E92434-2DDF-4FEA-80CB-70AE9EE64538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64D4A8-0C4E-4B3F-9523-5BBFA00DCE6A}">
      <dgm:prSet phldrT="[Text]" custT="1"/>
      <dgm:spPr>
        <a:xfrm>
          <a:off x="6299" y="2128340"/>
          <a:ext cx="2173658" cy="806427"/>
        </a:xfrm>
        <a:noFill/>
        <a:ln>
          <a:noFill/>
        </a:ln>
        <a:effectLst/>
      </dgm:spPr>
      <dgm:t>
        <a:bodyPr/>
        <a:lstStyle/>
        <a:p>
          <a:r>
            <a:rPr lang="en-US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Exclusive breastfeeding for 6 months &amp; starting of CF at start of 7 months.</a:t>
          </a:r>
        </a:p>
      </dgm:t>
    </dgm:pt>
    <dgm:pt modelId="{4EDAAF23-91CB-404A-BB55-220197948CA8}" type="parTrans" cxnId="{832A0423-B7E5-4185-9AE9-59C9B35036AB}">
      <dgm:prSet/>
      <dgm:spPr/>
      <dgm:t>
        <a:bodyPr/>
        <a:lstStyle/>
        <a:p>
          <a:endParaRPr lang="en-US"/>
        </a:p>
      </dgm:t>
    </dgm:pt>
    <dgm:pt modelId="{0F4CED6A-9E14-4F56-9BC8-707BEFCB7F49}" type="sibTrans" cxnId="{832A0423-B7E5-4185-9AE9-59C9B35036AB}">
      <dgm:prSet/>
      <dgm:spPr/>
      <dgm:t>
        <a:bodyPr/>
        <a:lstStyle/>
        <a:p>
          <a:endParaRPr lang="en-US"/>
        </a:p>
      </dgm:t>
    </dgm:pt>
    <dgm:pt modelId="{6A5560E6-44C3-449C-9AD0-C1E948E52719}">
      <dgm:prSet phldrT="[Text]" custT="1"/>
      <dgm:spPr>
        <a:xfrm>
          <a:off x="2397415" y="2128340"/>
          <a:ext cx="2173658" cy="806427"/>
        </a:xfrm>
        <a:noFill/>
        <a:ln>
          <a:noFill/>
        </a:ln>
        <a:effectLst/>
      </dgm:spPr>
      <dgm:t>
        <a:bodyPr/>
        <a:lstStyle/>
        <a:p>
          <a:r>
            <a:rPr lang="en-US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Continue BF ,frequent on demand until 2 years of age and beyond</a:t>
          </a:r>
        </a:p>
      </dgm:t>
    </dgm:pt>
    <dgm:pt modelId="{48296ADC-B1AA-4BEE-B2EB-0C235A226967}" type="parTrans" cxnId="{67688128-2382-44F5-8CBA-DBF39812533F}">
      <dgm:prSet/>
      <dgm:spPr/>
      <dgm:t>
        <a:bodyPr/>
        <a:lstStyle/>
        <a:p>
          <a:endParaRPr lang="en-US"/>
        </a:p>
      </dgm:t>
    </dgm:pt>
    <dgm:pt modelId="{A3E9A28D-6D0F-41C0-9AA2-DE55B4BC87F4}" type="sibTrans" cxnId="{67688128-2382-44F5-8CBA-DBF39812533F}">
      <dgm:prSet/>
      <dgm:spPr/>
      <dgm:t>
        <a:bodyPr/>
        <a:lstStyle/>
        <a:p>
          <a:endParaRPr lang="en-US"/>
        </a:p>
      </dgm:t>
    </dgm:pt>
    <dgm:pt modelId="{C3B9089B-213C-45DE-8071-1EB36F9ADA34}">
      <dgm:prSet phldrT="[Text]" custT="1"/>
      <dgm:spPr>
        <a:xfrm>
          <a:off x="4788532" y="2128340"/>
          <a:ext cx="2173658" cy="806427"/>
        </a:xfrm>
        <a:noFill/>
        <a:ln>
          <a:noFill/>
        </a:ln>
        <a:effectLst/>
      </dgm:spPr>
      <dgm:t>
        <a:bodyPr/>
        <a:lstStyle/>
        <a:p>
          <a:r>
            <a:rPr lang="en-US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Responsive Feeding 	</a:t>
          </a:r>
        </a:p>
      </dgm:t>
    </dgm:pt>
    <dgm:pt modelId="{979830BA-B068-4F35-89AA-96A4DCF74C87}" type="parTrans" cxnId="{E244F2BF-FDCD-4980-9699-AE976F056536}">
      <dgm:prSet/>
      <dgm:spPr/>
      <dgm:t>
        <a:bodyPr/>
        <a:lstStyle/>
        <a:p>
          <a:endParaRPr lang="en-US"/>
        </a:p>
      </dgm:t>
    </dgm:pt>
    <dgm:pt modelId="{18526D19-E6A1-4468-94CF-E6E2971FBCA2}" type="sibTrans" cxnId="{E244F2BF-FDCD-4980-9699-AE976F056536}">
      <dgm:prSet/>
      <dgm:spPr/>
      <dgm:t>
        <a:bodyPr/>
        <a:lstStyle/>
        <a:p>
          <a:endParaRPr lang="en-US"/>
        </a:p>
      </dgm:t>
    </dgm:pt>
    <dgm:pt modelId="{79959A82-FC44-4652-B238-5FE9563BAD0B}">
      <dgm:prSet phldrT="[Text]" custT="1"/>
      <dgm:spPr>
        <a:xfrm>
          <a:off x="7179648" y="2128340"/>
          <a:ext cx="2173658" cy="806427"/>
        </a:xfrm>
        <a:noFill/>
        <a:ln>
          <a:noFill/>
        </a:ln>
        <a:effectLst/>
      </dgm:spPr>
      <dgm:t>
        <a:bodyPr/>
        <a:lstStyle/>
        <a:p>
          <a:r>
            <a:rPr lang="en-US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Safe preparation and storage of CF</a:t>
          </a:r>
        </a:p>
      </dgm:t>
    </dgm:pt>
    <dgm:pt modelId="{BFBCAA80-32B7-43AC-8435-FD9D35F582E8}" type="parTrans" cxnId="{EB6BE203-8E9D-459A-BF48-F46486F61BE1}">
      <dgm:prSet/>
      <dgm:spPr/>
      <dgm:t>
        <a:bodyPr/>
        <a:lstStyle/>
        <a:p>
          <a:endParaRPr lang="en-US"/>
        </a:p>
      </dgm:t>
    </dgm:pt>
    <dgm:pt modelId="{5AAE185B-092B-4EE4-95B4-D9C48A577C24}" type="sibTrans" cxnId="{EB6BE203-8E9D-459A-BF48-F46486F61BE1}">
      <dgm:prSet/>
      <dgm:spPr/>
      <dgm:t>
        <a:bodyPr/>
        <a:lstStyle/>
        <a:p>
          <a:endParaRPr lang="en-US"/>
        </a:p>
      </dgm:t>
    </dgm:pt>
    <dgm:pt modelId="{6ECFA9F6-CEE0-45B9-9A36-3925071FC54B}">
      <dgm:prSet phldrT="[Text]" custT="1"/>
      <dgm:spPr>
        <a:xfrm>
          <a:off x="9570764" y="2128340"/>
          <a:ext cx="2173658" cy="806427"/>
        </a:xfrm>
        <a:noFill/>
        <a:ln>
          <a:noFill/>
        </a:ln>
        <a:effectLst/>
      </dgm:spPr>
      <dgm:t>
        <a:bodyPr/>
        <a:lstStyle/>
        <a:p>
          <a:r>
            <a:rPr lang="en-US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Amount of CF needed</a:t>
          </a:r>
        </a:p>
      </dgm:t>
    </dgm:pt>
    <dgm:pt modelId="{B4017A18-A3D1-4BA7-AAFB-0D9716BC600A}" type="parTrans" cxnId="{E386DFB3-0E0D-47D9-BD65-0F5C964AA20E}">
      <dgm:prSet/>
      <dgm:spPr/>
      <dgm:t>
        <a:bodyPr/>
        <a:lstStyle/>
        <a:p>
          <a:endParaRPr lang="en-US"/>
        </a:p>
      </dgm:t>
    </dgm:pt>
    <dgm:pt modelId="{1475694A-078D-4F15-BF1D-EEF0F82FD913}" type="sibTrans" cxnId="{E386DFB3-0E0D-47D9-BD65-0F5C964AA20E}">
      <dgm:prSet/>
      <dgm:spPr/>
      <dgm:t>
        <a:bodyPr/>
        <a:lstStyle/>
        <a:p>
          <a:endParaRPr lang="en-US"/>
        </a:p>
      </dgm:t>
    </dgm:pt>
    <dgm:pt modelId="{82AD1F9E-E5AF-452D-8AED-42CB7D315118}">
      <dgm:prSet phldrT="[Text]" custT="1"/>
      <dgm:spPr>
        <a:xfrm>
          <a:off x="6299" y="4649784"/>
          <a:ext cx="2173658" cy="806427"/>
        </a:xfrm>
        <a:noFill/>
        <a:ln>
          <a:noFill/>
        </a:ln>
        <a:effectLst/>
      </dgm:spPr>
      <dgm:t>
        <a:bodyPr/>
        <a:lstStyle/>
        <a:p>
          <a:r>
            <a:rPr lang="en-US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Food Consistency</a:t>
          </a:r>
        </a:p>
      </dgm:t>
    </dgm:pt>
    <dgm:pt modelId="{A6470A96-851D-4865-96F3-D77DFE085D76}" type="parTrans" cxnId="{C444D9F7-95E8-4C33-8EFE-4EBB5B857BD0}">
      <dgm:prSet/>
      <dgm:spPr/>
      <dgm:t>
        <a:bodyPr/>
        <a:lstStyle/>
        <a:p>
          <a:endParaRPr lang="en-US"/>
        </a:p>
      </dgm:t>
    </dgm:pt>
    <dgm:pt modelId="{5F135E2D-078E-4349-94EF-DA67AB14DAC8}" type="sibTrans" cxnId="{C444D9F7-95E8-4C33-8EFE-4EBB5B857BD0}">
      <dgm:prSet/>
      <dgm:spPr/>
      <dgm:t>
        <a:bodyPr/>
        <a:lstStyle/>
        <a:p>
          <a:endParaRPr lang="en-US"/>
        </a:p>
      </dgm:t>
    </dgm:pt>
    <dgm:pt modelId="{7C4C908A-55DD-448F-A708-768AAA538710}">
      <dgm:prSet phldrT="[Text]" custT="1"/>
      <dgm:spPr>
        <a:xfrm>
          <a:off x="2397415" y="4649784"/>
          <a:ext cx="2173658" cy="806427"/>
        </a:xfrm>
        <a:noFill/>
        <a:ln>
          <a:noFill/>
        </a:ln>
        <a:effectLst/>
      </dgm:spPr>
      <dgm:t>
        <a:bodyPr/>
        <a:lstStyle/>
        <a:p>
          <a:r>
            <a:rPr lang="en-US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Meal Frequency and energy Density</a:t>
          </a:r>
        </a:p>
      </dgm:t>
    </dgm:pt>
    <dgm:pt modelId="{85F46FDC-4334-4606-A096-5FB67A2B8802}" type="parTrans" cxnId="{6ABA0203-F680-4308-BDCB-3D5AF7487A08}">
      <dgm:prSet/>
      <dgm:spPr/>
      <dgm:t>
        <a:bodyPr/>
        <a:lstStyle/>
        <a:p>
          <a:endParaRPr lang="en-US"/>
        </a:p>
      </dgm:t>
    </dgm:pt>
    <dgm:pt modelId="{48A98E32-55E7-4473-AD7B-D6670526CAA3}" type="sibTrans" cxnId="{6ABA0203-F680-4308-BDCB-3D5AF7487A08}">
      <dgm:prSet/>
      <dgm:spPr/>
      <dgm:t>
        <a:bodyPr/>
        <a:lstStyle/>
        <a:p>
          <a:endParaRPr lang="en-US"/>
        </a:p>
      </dgm:t>
    </dgm:pt>
    <dgm:pt modelId="{D354CB16-8DB1-4D47-BE06-5ED16D59E687}">
      <dgm:prSet phldrT="[Text]" custT="1"/>
      <dgm:spPr>
        <a:xfrm>
          <a:off x="4788532" y="4649784"/>
          <a:ext cx="2173658" cy="806427"/>
        </a:xfrm>
        <a:noFill/>
        <a:ln>
          <a:noFill/>
        </a:ln>
        <a:effectLst/>
      </dgm:spPr>
      <dgm:t>
        <a:bodyPr/>
        <a:lstStyle/>
        <a:p>
          <a:r>
            <a:rPr lang="en-US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Nutrient Content of Complementary Feeding</a:t>
          </a:r>
        </a:p>
      </dgm:t>
    </dgm:pt>
    <dgm:pt modelId="{9E1CDE0D-EBA4-4EFD-AFD4-A9EDB129B2F8}" type="parTrans" cxnId="{4639911A-71AE-4E1D-ABE5-0F0246396F2D}">
      <dgm:prSet/>
      <dgm:spPr/>
      <dgm:t>
        <a:bodyPr/>
        <a:lstStyle/>
        <a:p>
          <a:endParaRPr lang="en-US"/>
        </a:p>
      </dgm:t>
    </dgm:pt>
    <dgm:pt modelId="{C9C3B2A9-ED1C-4696-9946-99E2DB860AB5}" type="sibTrans" cxnId="{4639911A-71AE-4E1D-ABE5-0F0246396F2D}">
      <dgm:prSet/>
      <dgm:spPr/>
      <dgm:t>
        <a:bodyPr/>
        <a:lstStyle/>
        <a:p>
          <a:endParaRPr lang="en-US"/>
        </a:p>
      </dgm:t>
    </dgm:pt>
    <dgm:pt modelId="{EA902C1A-E6AB-4ADF-B815-074BAA1F8721}">
      <dgm:prSet phldrT="[Text]" custT="1"/>
      <dgm:spPr>
        <a:xfrm>
          <a:off x="7179648" y="4649784"/>
          <a:ext cx="2173658" cy="806427"/>
        </a:xfrm>
        <a:noFill/>
        <a:ln>
          <a:noFill/>
        </a:ln>
        <a:effectLst/>
      </dgm:spPr>
      <dgm:t>
        <a:bodyPr/>
        <a:lstStyle/>
        <a:p>
          <a:r>
            <a:rPr lang="en-US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Use of Vitamins-Minerals Supplements or Fortified Products for Infants and mothers</a:t>
          </a:r>
        </a:p>
      </dgm:t>
    </dgm:pt>
    <dgm:pt modelId="{AEDE7D19-F025-491A-BDB4-63887D757D3D}" type="parTrans" cxnId="{8BCD2925-8232-4981-A397-9661F1B83ECA}">
      <dgm:prSet/>
      <dgm:spPr/>
      <dgm:t>
        <a:bodyPr/>
        <a:lstStyle/>
        <a:p>
          <a:endParaRPr lang="en-US"/>
        </a:p>
      </dgm:t>
    </dgm:pt>
    <dgm:pt modelId="{BF602989-B166-4980-ACDE-715D262D306D}" type="sibTrans" cxnId="{8BCD2925-8232-4981-A397-9661F1B83ECA}">
      <dgm:prSet/>
      <dgm:spPr/>
      <dgm:t>
        <a:bodyPr/>
        <a:lstStyle/>
        <a:p>
          <a:endParaRPr lang="en-US"/>
        </a:p>
      </dgm:t>
    </dgm:pt>
    <dgm:pt modelId="{8F2BD7CF-D397-472A-8241-94A840599C67}">
      <dgm:prSet phldrT="[Text]" custT="1"/>
      <dgm:spPr>
        <a:xfrm>
          <a:off x="9570764" y="4649784"/>
          <a:ext cx="2173658" cy="806427"/>
        </a:xfrm>
        <a:noFill/>
        <a:ln>
          <a:noFill/>
        </a:ln>
        <a:effectLst/>
      </dgm:spPr>
      <dgm:t>
        <a:bodyPr/>
        <a:lstStyle/>
        <a:p>
          <a:r>
            <a:rPr lang="en-US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Feeding During and after Illness</a:t>
          </a:r>
        </a:p>
      </dgm:t>
    </dgm:pt>
    <dgm:pt modelId="{1FCD4987-D816-4006-9A7E-D1CD4C1697B5}" type="parTrans" cxnId="{1EECF30C-236D-4F6C-B2AA-0586841B8132}">
      <dgm:prSet/>
      <dgm:spPr/>
      <dgm:t>
        <a:bodyPr/>
        <a:lstStyle/>
        <a:p>
          <a:endParaRPr lang="en-US"/>
        </a:p>
      </dgm:t>
    </dgm:pt>
    <dgm:pt modelId="{DF6FCEFF-4F1E-4C1F-88A8-1EE27197CD3F}" type="sibTrans" cxnId="{1EECF30C-236D-4F6C-B2AA-0586841B8132}">
      <dgm:prSet/>
      <dgm:spPr/>
      <dgm:t>
        <a:bodyPr/>
        <a:lstStyle/>
        <a:p>
          <a:endParaRPr lang="en-US"/>
        </a:p>
      </dgm:t>
    </dgm:pt>
    <dgm:pt modelId="{847271B8-D119-4D41-93D5-17BABEEE2553}" type="pres">
      <dgm:prSet presAssocID="{73E92434-2DDF-4FEA-80CB-70AE9EE645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5D2ABD6-F482-4BB0-A370-A9726DF7CDFF}" type="pres">
      <dgm:prSet presAssocID="{B564D4A8-0C4E-4B3F-9523-5BBFA00DCE6A}" presName="compNode" presStyleCnt="0"/>
      <dgm:spPr/>
    </dgm:pt>
    <dgm:pt modelId="{32811BB7-C71E-4A3D-9AD5-F4ECCD5EA246}" type="pres">
      <dgm:prSet presAssocID="{B564D4A8-0C4E-4B3F-9523-5BBFA00DCE6A}" presName="pictRect" presStyleLbl="node1" presStyleIdx="0" presStyleCnt="10"/>
      <dgm:spPr>
        <a:xfrm>
          <a:off x="6299" y="630689"/>
          <a:ext cx="2173658" cy="1497651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2225" cap="rnd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10384C60-53B7-4650-9CB6-E28B190AF65D}" type="pres">
      <dgm:prSet presAssocID="{B564D4A8-0C4E-4B3F-9523-5BBFA00DCE6A}" presName="textRect" presStyleLbl="revTx" presStyleIdx="0" presStyleCnt="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  <dgm:pt modelId="{05C1C1BE-0C53-4B5C-ACF8-A6B8B1C30449}" type="pres">
      <dgm:prSet presAssocID="{0F4CED6A-9E14-4F56-9BC8-707BEFCB7F49}" presName="sibTrans" presStyleLbl="sibTrans2D1" presStyleIdx="0" presStyleCnt="0"/>
      <dgm:spPr/>
      <dgm:t>
        <a:bodyPr/>
        <a:lstStyle/>
        <a:p>
          <a:endParaRPr lang="en-IN"/>
        </a:p>
      </dgm:t>
    </dgm:pt>
    <dgm:pt modelId="{40D89764-CC83-42B0-BC19-10195C666D5D}" type="pres">
      <dgm:prSet presAssocID="{6A5560E6-44C3-449C-9AD0-C1E948E52719}" presName="compNode" presStyleCnt="0"/>
      <dgm:spPr/>
    </dgm:pt>
    <dgm:pt modelId="{DE9E1818-2825-41DC-966E-FA404DF01827}" type="pres">
      <dgm:prSet presAssocID="{6A5560E6-44C3-449C-9AD0-C1E948E52719}" presName="pictRect" presStyleLbl="node1" presStyleIdx="1" presStyleCnt="10"/>
      <dgm:spPr>
        <a:xfrm>
          <a:off x="2397415" y="630689"/>
          <a:ext cx="2173658" cy="1497651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2225" cap="rnd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DA92DC76-5CF9-4D89-9ED5-3D77D2A218F2}" type="pres">
      <dgm:prSet presAssocID="{6A5560E6-44C3-449C-9AD0-C1E948E52719}" presName="textRect" presStyleLbl="revTx" presStyleIdx="1" presStyleCnt="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  <dgm:pt modelId="{99245E6E-AD60-4B5D-A5FC-9AC64B954628}" type="pres">
      <dgm:prSet presAssocID="{A3E9A28D-6D0F-41C0-9AA2-DE55B4BC87F4}" presName="sibTrans" presStyleLbl="sibTrans2D1" presStyleIdx="0" presStyleCnt="0"/>
      <dgm:spPr/>
      <dgm:t>
        <a:bodyPr/>
        <a:lstStyle/>
        <a:p>
          <a:endParaRPr lang="en-IN"/>
        </a:p>
      </dgm:t>
    </dgm:pt>
    <dgm:pt modelId="{F9FCF1E4-8BAD-4B73-A2D8-38F0B15BB27E}" type="pres">
      <dgm:prSet presAssocID="{C3B9089B-213C-45DE-8071-1EB36F9ADA34}" presName="compNode" presStyleCnt="0"/>
      <dgm:spPr/>
    </dgm:pt>
    <dgm:pt modelId="{A0B97FBF-C0E2-49BB-A903-951EEB16F475}" type="pres">
      <dgm:prSet presAssocID="{C3B9089B-213C-45DE-8071-1EB36F9ADA34}" presName="pictRect" presStyleLbl="node1" presStyleIdx="2" presStyleCnt="10"/>
      <dgm:spPr>
        <a:xfrm>
          <a:off x="4788532" y="630689"/>
          <a:ext cx="2173658" cy="1497651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2225" cap="rnd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A1CF8013-3471-4941-83C2-108BBD432AD6}" type="pres">
      <dgm:prSet presAssocID="{C3B9089B-213C-45DE-8071-1EB36F9ADA34}" presName="textRect" presStyleLbl="revTx" presStyleIdx="2" presStyleCnt="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  <dgm:pt modelId="{B6F112CF-BA97-405C-B2ED-DC7ED91BD41C}" type="pres">
      <dgm:prSet presAssocID="{18526D19-E6A1-4468-94CF-E6E2971FBCA2}" presName="sibTrans" presStyleLbl="sibTrans2D1" presStyleIdx="0" presStyleCnt="0"/>
      <dgm:spPr/>
      <dgm:t>
        <a:bodyPr/>
        <a:lstStyle/>
        <a:p>
          <a:endParaRPr lang="en-IN"/>
        </a:p>
      </dgm:t>
    </dgm:pt>
    <dgm:pt modelId="{0862291F-9D41-41A3-90AC-57EB5590677A}" type="pres">
      <dgm:prSet presAssocID="{79959A82-FC44-4652-B238-5FE9563BAD0B}" presName="compNode" presStyleCnt="0"/>
      <dgm:spPr/>
    </dgm:pt>
    <dgm:pt modelId="{0206DD7A-C6A3-47E2-81AE-15940BB12DB6}" type="pres">
      <dgm:prSet presAssocID="{79959A82-FC44-4652-B238-5FE9563BAD0B}" presName="pictRect" presStyleLbl="node1" presStyleIdx="3" presStyleCnt="10"/>
      <dgm:spPr>
        <a:xfrm>
          <a:off x="7179648" y="630689"/>
          <a:ext cx="2173658" cy="1497651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2225" cap="rnd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266216B2-2B52-4DAC-8225-4041F7255543}" type="pres">
      <dgm:prSet presAssocID="{79959A82-FC44-4652-B238-5FE9563BAD0B}" presName="textRect" presStyleLbl="revTx" presStyleIdx="3" presStyleCnt="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  <dgm:pt modelId="{183B34E2-29AB-4BD6-90BA-84B294327039}" type="pres">
      <dgm:prSet presAssocID="{5AAE185B-092B-4EE4-95B4-D9C48A577C24}" presName="sibTrans" presStyleLbl="sibTrans2D1" presStyleIdx="0" presStyleCnt="0"/>
      <dgm:spPr/>
      <dgm:t>
        <a:bodyPr/>
        <a:lstStyle/>
        <a:p>
          <a:endParaRPr lang="en-IN"/>
        </a:p>
      </dgm:t>
    </dgm:pt>
    <dgm:pt modelId="{F34EAF2B-11CF-4630-ACDF-D3325964BAD8}" type="pres">
      <dgm:prSet presAssocID="{6ECFA9F6-CEE0-45B9-9A36-3925071FC54B}" presName="compNode" presStyleCnt="0"/>
      <dgm:spPr/>
    </dgm:pt>
    <dgm:pt modelId="{327E6146-1C16-405E-9C1C-826F786CCC3A}" type="pres">
      <dgm:prSet presAssocID="{6ECFA9F6-CEE0-45B9-9A36-3925071FC54B}" presName="pictRect" presStyleLbl="node1" presStyleIdx="4" presStyleCnt="10"/>
      <dgm:spPr>
        <a:xfrm>
          <a:off x="9570764" y="630689"/>
          <a:ext cx="2173658" cy="1497651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2225" cap="rnd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4AB8D839-11A9-4965-9BF9-02DDE2A10DDB}" type="pres">
      <dgm:prSet presAssocID="{6ECFA9F6-CEE0-45B9-9A36-3925071FC54B}" presName="textRect" presStyleLbl="revTx" presStyleIdx="4" presStyleCnt="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  <dgm:pt modelId="{D1A9B8D8-C19D-4F41-8968-367167354DA3}" type="pres">
      <dgm:prSet presAssocID="{1475694A-078D-4F15-BF1D-EEF0F82FD913}" presName="sibTrans" presStyleLbl="sibTrans2D1" presStyleIdx="0" presStyleCnt="0"/>
      <dgm:spPr/>
      <dgm:t>
        <a:bodyPr/>
        <a:lstStyle/>
        <a:p>
          <a:endParaRPr lang="en-IN"/>
        </a:p>
      </dgm:t>
    </dgm:pt>
    <dgm:pt modelId="{C197D1FB-E4C1-459D-9783-348ECD7D46A9}" type="pres">
      <dgm:prSet presAssocID="{82AD1F9E-E5AF-452D-8AED-42CB7D315118}" presName="compNode" presStyleCnt="0"/>
      <dgm:spPr/>
    </dgm:pt>
    <dgm:pt modelId="{234D973E-E582-43AB-9239-08AB0A08B2AD}" type="pres">
      <dgm:prSet presAssocID="{82AD1F9E-E5AF-452D-8AED-42CB7D315118}" presName="pictRect" presStyleLbl="node1" presStyleIdx="5" presStyleCnt="10"/>
      <dgm:spPr>
        <a:xfrm>
          <a:off x="6299" y="3152133"/>
          <a:ext cx="2173658" cy="1497651"/>
        </a:xfrm>
        <a:prstGeom prst="round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2225" cap="rnd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A3CE6B84-5F13-435B-A20D-7EC7CBC7498C}" type="pres">
      <dgm:prSet presAssocID="{82AD1F9E-E5AF-452D-8AED-42CB7D315118}" presName="textRect" presStyleLbl="revTx" presStyleIdx="5" presStyleCnt="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  <dgm:pt modelId="{531B2ADE-92BD-4B3C-9E35-837D6CC59EB7}" type="pres">
      <dgm:prSet presAssocID="{5F135E2D-078E-4349-94EF-DA67AB14DAC8}" presName="sibTrans" presStyleLbl="sibTrans2D1" presStyleIdx="0" presStyleCnt="0"/>
      <dgm:spPr/>
      <dgm:t>
        <a:bodyPr/>
        <a:lstStyle/>
        <a:p>
          <a:endParaRPr lang="en-IN"/>
        </a:p>
      </dgm:t>
    </dgm:pt>
    <dgm:pt modelId="{896CD8B4-B172-474B-B9F4-9F881201B4C1}" type="pres">
      <dgm:prSet presAssocID="{7C4C908A-55DD-448F-A708-768AAA538710}" presName="compNode" presStyleCnt="0"/>
      <dgm:spPr/>
    </dgm:pt>
    <dgm:pt modelId="{08E495D1-57C1-4987-A9C5-8FE289DD8317}" type="pres">
      <dgm:prSet presAssocID="{7C4C908A-55DD-448F-A708-768AAA538710}" presName="pictRect" presStyleLbl="node1" presStyleIdx="6" presStyleCnt="10"/>
      <dgm:spPr>
        <a:xfrm>
          <a:off x="2397415" y="3152133"/>
          <a:ext cx="2173658" cy="1497651"/>
        </a:xfrm>
        <a:prstGeom prst="round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2225" cap="rnd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1608FF80-0269-480E-BADF-3549B62D530D}" type="pres">
      <dgm:prSet presAssocID="{7C4C908A-55DD-448F-A708-768AAA538710}" presName="textRect" presStyleLbl="revTx" presStyleIdx="6" presStyleCnt="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  <dgm:pt modelId="{C71C224C-4E49-4E39-85E5-E0B967B3A8B8}" type="pres">
      <dgm:prSet presAssocID="{48A98E32-55E7-4473-AD7B-D6670526CAA3}" presName="sibTrans" presStyleLbl="sibTrans2D1" presStyleIdx="0" presStyleCnt="0"/>
      <dgm:spPr/>
      <dgm:t>
        <a:bodyPr/>
        <a:lstStyle/>
        <a:p>
          <a:endParaRPr lang="en-IN"/>
        </a:p>
      </dgm:t>
    </dgm:pt>
    <dgm:pt modelId="{74C11DDD-4A34-46B8-9B36-04CA2361F0AF}" type="pres">
      <dgm:prSet presAssocID="{D354CB16-8DB1-4D47-BE06-5ED16D59E687}" presName="compNode" presStyleCnt="0"/>
      <dgm:spPr/>
    </dgm:pt>
    <dgm:pt modelId="{5A34F9F7-B7C0-4CE3-8E8A-F354644D3108}" type="pres">
      <dgm:prSet presAssocID="{D354CB16-8DB1-4D47-BE06-5ED16D59E687}" presName="pictRect" presStyleLbl="node1" presStyleIdx="7" presStyleCnt="10"/>
      <dgm:spPr>
        <a:xfrm>
          <a:off x="4788532" y="3152133"/>
          <a:ext cx="2173658" cy="1497651"/>
        </a:xfrm>
        <a:prstGeom prst="roundRect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22225" cap="rnd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FD5E5116-70D3-41A0-911D-718B184550A9}" type="pres">
      <dgm:prSet presAssocID="{D354CB16-8DB1-4D47-BE06-5ED16D59E687}" presName="textRect" presStyleLbl="revTx" presStyleIdx="7" presStyleCnt="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  <dgm:pt modelId="{B1D5A6B0-A79C-4AB3-8E9F-DCFDE24B0FBC}" type="pres">
      <dgm:prSet presAssocID="{C9C3B2A9-ED1C-4696-9946-99E2DB860AB5}" presName="sibTrans" presStyleLbl="sibTrans2D1" presStyleIdx="0" presStyleCnt="0"/>
      <dgm:spPr/>
      <dgm:t>
        <a:bodyPr/>
        <a:lstStyle/>
        <a:p>
          <a:endParaRPr lang="en-IN"/>
        </a:p>
      </dgm:t>
    </dgm:pt>
    <dgm:pt modelId="{7439DEAA-A6CF-4BF9-834D-52413C64233E}" type="pres">
      <dgm:prSet presAssocID="{EA902C1A-E6AB-4ADF-B815-074BAA1F8721}" presName="compNode" presStyleCnt="0"/>
      <dgm:spPr/>
    </dgm:pt>
    <dgm:pt modelId="{6BEA8BBD-D4AB-4E0A-AA34-D8289E4B8C6D}" type="pres">
      <dgm:prSet presAssocID="{EA902C1A-E6AB-4ADF-B815-074BAA1F8721}" presName="pictRect" presStyleLbl="node1" presStyleIdx="8" presStyleCnt="10"/>
      <dgm:spPr>
        <a:xfrm>
          <a:off x="7179648" y="3152133"/>
          <a:ext cx="2173658" cy="1497651"/>
        </a:xfrm>
        <a:prstGeom prst="roundRect">
          <a:avLst/>
        </a:prstGeom>
        <a:blipFill rotWithShape="1">
          <a:blip xmlns:r="http://schemas.openxmlformats.org/officeDocument/2006/relationships" r:embed="rId9"/>
          <a:stretch>
            <a:fillRect/>
          </a:stretch>
        </a:blipFill>
        <a:ln w="22225" cap="rnd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EB4BE2D-4C2C-4C2D-8EA0-FC4D6B5AD7DA}" type="pres">
      <dgm:prSet presAssocID="{EA902C1A-E6AB-4ADF-B815-074BAA1F8721}" presName="textRect" presStyleLbl="revTx" presStyleIdx="8" presStyleCnt="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  <dgm:pt modelId="{C0C6BDC0-E8E8-4676-A24D-0E75F53653E3}" type="pres">
      <dgm:prSet presAssocID="{BF602989-B166-4980-ACDE-715D262D306D}" presName="sibTrans" presStyleLbl="sibTrans2D1" presStyleIdx="0" presStyleCnt="0"/>
      <dgm:spPr/>
      <dgm:t>
        <a:bodyPr/>
        <a:lstStyle/>
        <a:p>
          <a:endParaRPr lang="en-IN"/>
        </a:p>
      </dgm:t>
    </dgm:pt>
    <dgm:pt modelId="{50E0B6B4-0F7A-4B8A-ADA0-2AD62BD7C6F3}" type="pres">
      <dgm:prSet presAssocID="{8F2BD7CF-D397-472A-8241-94A840599C67}" presName="compNode" presStyleCnt="0"/>
      <dgm:spPr/>
    </dgm:pt>
    <dgm:pt modelId="{249B0197-BFD9-4563-9A68-F0D85EDE6A65}" type="pres">
      <dgm:prSet presAssocID="{8F2BD7CF-D397-472A-8241-94A840599C67}" presName="pictRect" presStyleLbl="node1" presStyleIdx="9" presStyleCnt="10"/>
      <dgm:spPr>
        <a:xfrm>
          <a:off x="9570764" y="3152133"/>
          <a:ext cx="2173658" cy="1497651"/>
        </a:xfrm>
        <a:prstGeom prst="roundRect">
          <a:avLst/>
        </a:prstGeom>
        <a:blipFill rotWithShape="1">
          <a:blip xmlns:r="http://schemas.openxmlformats.org/officeDocument/2006/relationships" r:embed="rId10"/>
          <a:stretch>
            <a:fillRect/>
          </a:stretch>
        </a:blipFill>
        <a:ln w="22225" cap="rnd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ADEDEF4-2744-47B0-9F04-2A492B6667B7}" type="pres">
      <dgm:prSet presAssocID="{8F2BD7CF-D397-472A-8241-94A840599C67}" presName="textRect" presStyleLbl="revTx" presStyleIdx="9" presStyleCnt="1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IN"/>
        </a:p>
      </dgm:t>
    </dgm:pt>
  </dgm:ptLst>
  <dgm:cxnLst>
    <dgm:cxn modelId="{E386DFB3-0E0D-47D9-BD65-0F5C964AA20E}" srcId="{73E92434-2DDF-4FEA-80CB-70AE9EE64538}" destId="{6ECFA9F6-CEE0-45B9-9A36-3925071FC54B}" srcOrd="4" destOrd="0" parTransId="{B4017A18-A3D1-4BA7-AAFB-0D9716BC600A}" sibTransId="{1475694A-078D-4F15-BF1D-EEF0F82FD913}"/>
    <dgm:cxn modelId="{B9D0050C-52C1-4CD7-9271-60AB0C400A38}" type="presOf" srcId="{B564D4A8-0C4E-4B3F-9523-5BBFA00DCE6A}" destId="{10384C60-53B7-4650-9CB6-E28B190AF65D}" srcOrd="0" destOrd="0" presId="urn:microsoft.com/office/officeart/2005/8/layout/pList1#1"/>
    <dgm:cxn modelId="{ABCF70C8-2E95-4CE5-A03A-A4FC4A73865D}" type="presOf" srcId="{A3E9A28D-6D0F-41C0-9AA2-DE55B4BC87F4}" destId="{99245E6E-AD60-4B5D-A5FC-9AC64B954628}" srcOrd="0" destOrd="0" presId="urn:microsoft.com/office/officeart/2005/8/layout/pList1#1"/>
    <dgm:cxn modelId="{75620B1C-DC4C-4DB8-9492-E3E4205D24C4}" type="presOf" srcId="{1475694A-078D-4F15-BF1D-EEF0F82FD913}" destId="{D1A9B8D8-C19D-4F41-8968-367167354DA3}" srcOrd="0" destOrd="0" presId="urn:microsoft.com/office/officeart/2005/8/layout/pList1#1"/>
    <dgm:cxn modelId="{832A0423-B7E5-4185-9AE9-59C9B35036AB}" srcId="{73E92434-2DDF-4FEA-80CB-70AE9EE64538}" destId="{B564D4A8-0C4E-4B3F-9523-5BBFA00DCE6A}" srcOrd="0" destOrd="0" parTransId="{4EDAAF23-91CB-404A-BB55-220197948CA8}" sibTransId="{0F4CED6A-9E14-4F56-9BC8-707BEFCB7F49}"/>
    <dgm:cxn modelId="{EDF013E2-6ED2-49D9-80FA-BA02EA55522B}" type="presOf" srcId="{D354CB16-8DB1-4D47-BE06-5ED16D59E687}" destId="{FD5E5116-70D3-41A0-911D-718B184550A9}" srcOrd="0" destOrd="0" presId="urn:microsoft.com/office/officeart/2005/8/layout/pList1#1"/>
    <dgm:cxn modelId="{76BA12DC-6AEE-48D7-9912-2BD57DFF17F6}" type="presOf" srcId="{6ECFA9F6-CEE0-45B9-9A36-3925071FC54B}" destId="{4AB8D839-11A9-4965-9BF9-02DDE2A10DDB}" srcOrd="0" destOrd="0" presId="urn:microsoft.com/office/officeart/2005/8/layout/pList1#1"/>
    <dgm:cxn modelId="{8BCE9270-DA6D-496A-A225-822C7B9B20DF}" type="presOf" srcId="{79959A82-FC44-4652-B238-5FE9563BAD0B}" destId="{266216B2-2B52-4DAC-8225-4041F7255543}" srcOrd="0" destOrd="0" presId="urn:microsoft.com/office/officeart/2005/8/layout/pList1#1"/>
    <dgm:cxn modelId="{8B4D3603-EC69-456A-81A4-523D1AAB4D2A}" type="presOf" srcId="{8F2BD7CF-D397-472A-8241-94A840599C67}" destId="{9ADEDEF4-2744-47B0-9F04-2A492B6667B7}" srcOrd="0" destOrd="0" presId="urn:microsoft.com/office/officeart/2005/8/layout/pList1#1"/>
    <dgm:cxn modelId="{4639911A-71AE-4E1D-ABE5-0F0246396F2D}" srcId="{73E92434-2DDF-4FEA-80CB-70AE9EE64538}" destId="{D354CB16-8DB1-4D47-BE06-5ED16D59E687}" srcOrd="7" destOrd="0" parTransId="{9E1CDE0D-EBA4-4EFD-AFD4-A9EDB129B2F8}" sibTransId="{C9C3B2A9-ED1C-4696-9946-99E2DB860AB5}"/>
    <dgm:cxn modelId="{D4D6552A-9D63-4245-9DAC-74532C708C79}" type="presOf" srcId="{EA902C1A-E6AB-4ADF-B815-074BAA1F8721}" destId="{9EB4BE2D-4C2C-4C2D-8EA0-FC4D6B5AD7DA}" srcOrd="0" destOrd="0" presId="urn:microsoft.com/office/officeart/2005/8/layout/pList1#1"/>
    <dgm:cxn modelId="{E244F2BF-FDCD-4980-9699-AE976F056536}" srcId="{73E92434-2DDF-4FEA-80CB-70AE9EE64538}" destId="{C3B9089B-213C-45DE-8071-1EB36F9ADA34}" srcOrd="2" destOrd="0" parTransId="{979830BA-B068-4F35-89AA-96A4DCF74C87}" sibTransId="{18526D19-E6A1-4468-94CF-E6E2971FBCA2}"/>
    <dgm:cxn modelId="{C444D9F7-95E8-4C33-8EFE-4EBB5B857BD0}" srcId="{73E92434-2DDF-4FEA-80CB-70AE9EE64538}" destId="{82AD1F9E-E5AF-452D-8AED-42CB7D315118}" srcOrd="5" destOrd="0" parTransId="{A6470A96-851D-4865-96F3-D77DFE085D76}" sibTransId="{5F135E2D-078E-4349-94EF-DA67AB14DAC8}"/>
    <dgm:cxn modelId="{4A2BC7F7-5799-47FC-ACE3-510E7107C5FD}" type="presOf" srcId="{0F4CED6A-9E14-4F56-9BC8-707BEFCB7F49}" destId="{05C1C1BE-0C53-4B5C-ACF8-A6B8B1C30449}" srcOrd="0" destOrd="0" presId="urn:microsoft.com/office/officeart/2005/8/layout/pList1#1"/>
    <dgm:cxn modelId="{8BCD2925-8232-4981-A397-9661F1B83ECA}" srcId="{73E92434-2DDF-4FEA-80CB-70AE9EE64538}" destId="{EA902C1A-E6AB-4ADF-B815-074BAA1F8721}" srcOrd="8" destOrd="0" parTransId="{AEDE7D19-F025-491A-BDB4-63887D757D3D}" sibTransId="{BF602989-B166-4980-ACDE-715D262D306D}"/>
    <dgm:cxn modelId="{884C3D80-CB03-4547-A150-30BA81E906FE}" type="presOf" srcId="{C9C3B2A9-ED1C-4696-9946-99E2DB860AB5}" destId="{B1D5A6B0-A79C-4AB3-8E9F-DCFDE24B0FBC}" srcOrd="0" destOrd="0" presId="urn:microsoft.com/office/officeart/2005/8/layout/pList1#1"/>
    <dgm:cxn modelId="{E056E9FC-062E-4A32-A7DF-321D2C3A4E4B}" type="presOf" srcId="{82AD1F9E-E5AF-452D-8AED-42CB7D315118}" destId="{A3CE6B84-5F13-435B-A20D-7EC7CBC7498C}" srcOrd="0" destOrd="0" presId="urn:microsoft.com/office/officeart/2005/8/layout/pList1#1"/>
    <dgm:cxn modelId="{67688128-2382-44F5-8CBA-DBF39812533F}" srcId="{73E92434-2DDF-4FEA-80CB-70AE9EE64538}" destId="{6A5560E6-44C3-449C-9AD0-C1E948E52719}" srcOrd="1" destOrd="0" parTransId="{48296ADC-B1AA-4BEE-B2EB-0C235A226967}" sibTransId="{A3E9A28D-6D0F-41C0-9AA2-DE55B4BC87F4}"/>
    <dgm:cxn modelId="{650F2A8F-DCDB-468D-80BA-54F013798C7F}" type="presOf" srcId="{5F135E2D-078E-4349-94EF-DA67AB14DAC8}" destId="{531B2ADE-92BD-4B3C-9E35-837D6CC59EB7}" srcOrd="0" destOrd="0" presId="urn:microsoft.com/office/officeart/2005/8/layout/pList1#1"/>
    <dgm:cxn modelId="{124AF310-F37D-4F8A-927F-5996FB39E493}" type="presOf" srcId="{48A98E32-55E7-4473-AD7B-D6670526CAA3}" destId="{C71C224C-4E49-4E39-85E5-E0B967B3A8B8}" srcOrd="0" destOrd="0" presId="urn:microsoft.com/office/officeart/2005/8/layout/pList1#1"/>
    <dgm:cxn modelId="{72E4A96A-80D3-420B-A600-AA356A8DE2F6}" type="presOf" srcId="{5AAE185B-092B-4EE4-95B4-D9C48A577C24}" destId="{183B34E2-29AB-4BD6-90BA-84B294327039}" srcOrd="0" destOrd="0" presId="urn:microsoft.com/office/officeart/2005/8/layout/pList1#1"/>
    <dgm:cxn modelId="{6ABA0203-F680-4308-BDCB-3D5AF7487A08}" srcId="{73E92434-2DDF-4FEA-80CB-70AE9EE64538}" destId="{7C4C908A-55DD-448F-A708-768AAA538710}" srcOrd="6" destOrd="0" parTransId="{85F46FDC-4334-4606-A096-5FB67A2B8802}" sibTransId="{48A98E32-55E7-4473-AD7B-D6670526CAA3}"/>
    <dgm:cxn modelId="{EB6BE203-8E9D-459A-BF48-F46486F61BE1}" srcId="{73E92434-2DDF-4FEA-80CB-70AE9EE64538}" destId="{79959A82-FC44-4652-B238-5FE9563BAD0B}" srcOrd="3" destOrd="0" parTransId="{BFBCAA80-32B7-43AC-8435-FD9D35F582E8}" sibTransId="{5AAE185B-092B-4EE4-95B4-D9C48A577C24}"/>
    <dgm:cxn modelId="{8B02D237-9A3C-49CB-B01C-8C0D4C4C70DC}" type="presOf" srcId="{6A5560E6-44C3-449C-9AD0-C1E948E52719}" destId="{DA92DC76-5CF9-4D89-9ED5-3D77D2A218F2}" srcOrd="0" destOrd="0" presId="urn:microsoft.com/office/officeart/2005/8/layout/pList1#1"/>
    <dgm:cxn modelId="{1EECF30C-236D-4F6C-B2AA-0586841B8132}" srcId="{73E92434-2DDF-4FEA-80CB-70AE9EE64538}" destId="{8F2BD7CF-D397-472A-8241-94A840599C67}" srcOrd="9" destOrd="0" parTransId="{1FCD4987-D816-4006-9A7E-D1CD4C1697B5}" sibTransId="{DF6FCEFF-4F1E-4C1F-88A8-1EE27197CD3F}"/>
    <dgm:cxn modelId="{4A6D9326-9A75-4918-9637-AC84EB9A0F0B}" type="presOf" srcId="{BF602989-B166-4980-ACDE-715D262D306D}" destId="{C0C6BDC0-E8E8-4676-A24D-0E75F53653E3}" srcOrd="0" destOrd="0" presId="urn:microsoft.com/office/officeart/2005/8/layout/pList1#1"/>
    <dgm:cxn modelId="{BC3F4583-DA9B-4D5C-83E2-345E0A5231C9}" type="presOf" srcId="{7C4C908A-55DD-448F-A708-768AAA538710}" destId="{1608FF80-0269-480E-BADF-3549B62D530D}" srcOrd="0" destOrd="0" presId="urn:microsoft.com/office/officeart/2005/8/layout/pList1#1"/>
    <dgm:cxn modelId="{CA08FAE9-4180-4174-8089-D7C9EC562DBC}" type="presOf" srcId="{C3B9089B-213C-45DE-8071-1EB36F9ADA34}" destId="{A1CF8013-3471-4941-83C2-108BBD432AD6}" srcOrd="0" destOrd="0" presId="urn:microsoft.com/office/officeart/2005/8/layout/pList1#1"/>
    <dgm:cxn modelId="{31E1E568-1169-4A6C-B7E1-8276A0FD9FDF}" type="presOf" srcId="{73E92434-2DDF-4FEA-80CB-70AE9EE64538}" destId="{847271B8-D119-4D41-93D5-17BABEEE2553}" srcOrd="0" destOrd="0" presId="urn:microsoft.com/office/officeart/2005/8/layout/pList1#1"/>
    <dgm:cxn modelId="{464C9A03-F11F-48A2-9C8C-A6019A239548}" type="presOf" srcId="{18526D19-E6A1-4468-94CF-E6E2971FBCA2}" destId="{B6F112CF-BA97-405C-B2ED-DC7ED91BD41C}" srcOrd="0" destOrd="0" presId="urn:microsoft.com/office/officeart/2005/8/layout/pList1#1"/>
    <dgm:cxn modelId="{C4813963-F0A3-475E-9981-317F7E9FEEAD}" type="presParOf" srcId="{847271B8-D119-4D41-93D5-17BABEEE2553}" destId="{45D2ABD6-F482-4BB0-A370-A9726DF7CDFF}" srcOrd="0" destOrd="0" presId="urn:microsoft.com/office/officeart/2005/8/layout/pList1#1"/>
    <dgm:cxn modelId="{A929631A-0F9A-4C29-8F3E-56232BA4CD5F}" type="presParOf" srcId="{45D2ABD6-F482-4BB0-A370-A9726DF7CDFF}" destId="{32811BB7-C71E-4A3D-9AD5-F4ECCD5EA246}" srcOrd="0" destOrd="0" presId="urn:microsoft.com/office/officeart/2005/8/layout/pList1#1"/>
    <dgm:cxn modelId="{5BDBAED9-1287-4CF2-B6F1-40F5DEF2D44A}" type="presParOf" srcId="{45D2ABD6-F482-4BB0-A370-A9726DF7CDFF}" destId="{10384C60-53B7-4650-9CB6-E28B190AF65D}" srcOrd="1" destOrd="0" presId="urn:microsoft.com/office/officeart/2005/8/layout/pList1#1"/>
    <dgm:cxn modelId="{F7C84CA9-36D3-4186-9472-A69E622CD8C2}" type="presParOf" srcId="{847271B8-D119-4D41-93D5-17BABEEE2553}" destId="{05C1C1BE-0C53-4B5C-ACF8-A6B8B1C30449}" srcOrd="1" destOrd="0" presId="urn:microsoft.com/office/officeart/2005/8/layout/pList1#1"/>
    <dgm:cxn modelId="{9624DB25-66D2-4998-A94F-7F73B55A3B3E}" type="presParOf" srcId="{847271B8-D119-4D41-93D5-17BABEEE2553}" destId="{40D89764-CC83-42B0-BC19-10195C666D5D}" srcOrd="2" destOrd="0" presId="urn:microsoft.com/office/officeart/2005/8/layout/pList1#1"/>
    <dgm:cxn modelId="{6CC6142A-BC12-4405-B5B3-AF96191418E3}" type="presParOf" srcId="{40D89764-CC83-42B0-BC19-10195C666D5D}" destId="{DE9E1818-2825-41DC-966E-FA404DF01827}" srcOrd="0" destOrd="0" presId="urn:microsoft.com/office/officeart/2005/8/layout/pList1#1"/>
    <dgm:cxn modelId="{692253C2-B57D-4704-A1E7-197237A1B9C8}" type="presParOf" srcId="{40D89764-CC83-42B0-BC19-10195C666D5D}" destId="{DA92DC76-5CF9-4D89-9ED5-3D77D2A218F2}" srcOrd="1" destOrd="0" presId="urn:microsoft.com/office/officeart/2005/8/layout/pList1#1"/>
    <dgm:cxn modelId="{480397BA-CE60-4400-AED3-B088FB026297}" type="presParOf" srcId="{847271B8-D119-4D41-93D5-17BABEEE2553}" destId="{99245E6E-AD60-4B5D-A5FC-9AC64B954628}" srcOrd="3" destOrd="0" presId="urn:microsoft.com/office/officeart/2005/8/layout/pList1#1"/>
    <dgm:cxn modelId="{C72BB18F-674B-470E-BBE7-4F104B68A674}" type="presParOf" srcId="{847271B8-D119-4D41-93D5-17BABEEE2553}" destId="{F9FCF1E4-8BAD-4B73-A2D8-38F0B15BB27E}" srcOrd="4" destOrd="0" presId="urn:microsoft.com/office/officeart/2005/8/layout/pList1#1"/>
    <dgm:cxn modelId="{2B7E3C5A-79EA-479F-A882-8EF5951F3195}" type="presParOf" srcId="{F9FCF1E4-8BAD-4B73-A2D8-38F0B15BB27E}" destId="{A0B97FBF-C0E2-49BB-A903-951EEB16F475}" srcOrd="0" destOrd="0" presId="urn:microsoft.com/office/officeart/2005/8/layout/pList1#1"/>
    <dgm:cxn modelId="{BEB9AAC5-FAA4-4692-A3EF-D225EDF56727}" type="presParOf" srcId="{F9FCF1E4-8BAD-4B73-A2D8-38F0B15BB27E}" destId="{A1CF8013-3471-4941-83C2-108BBD432AD6}" srcOrd="1" destOrd="0" presId="urn:microsoft.com/office/officeart/2005/8/layout/pList1#1"/>
    <dgm:cxn modelId="{5BB53FBE-7BB5-4ECE-B509-D9437D2C2385}" type="presParOf" srcId="{847271B8-D119-4D41-93D5-17BABEEE2553}" destId="{B6F112CF-BA97-405C-B2ED-DC7ED91BD41C}" srcOrd="5" destOrd="0" presId="urn:microsoft.com/office/officeart/2005/8/layout/pList1#1"/>
    <dgm:cxn modelId="{1E9F979E-598A-4B28-BE8F-0FF9EB057105}" type="presParOf" srcId="{847271B8-D119-4D41-93D5-17BABEEE2553}" destId="{0862291F-9D41-41A3-90AC-57EB5590677A}" srcOrd="6" destOrd="0" presId="urn:microsoft.com/office/officeart/2005/8/layout/pList1#1"/>
    <dgm:cxn modelId="{4EE1DE13-3C73-4B63-9AEF-6F8E06E5080E}" type="presParOf" srcId="{0862291F-9D41-41A3-90AC-57EB5590677A}" destId="{0206DD7A-C6A3-47E2-81AE-15940BB12DB6}" srcOrd="0" destOrd="0" presId="urn:microsoft.com/office/officeart/2005/8/layout/pList1#1"/>
    <dgm:cxn modelId="{0A0ED44B-0569-4E4C-A9BD-4505637A9049}" type="presParOf" srcId="{0862291F-9D41-41A3-90AC-57EB5590677A}" destId="{266216B2-2B52-4DAC-8225-4041F7255543}" srcOrd="1" destOrd="0" presId="urn:microsoft.com/office/officeart/2005/8/layout/pList1#1"/>
    <dgm:cxn modelId="{4DF880FD-3C70-40D8-A9B1-9D654376C846}" type="presParOf" srcId="{847271B8-D119-4D41-93D5-17BABEEE2553}" destId="{183B34E2-29AB-4BD6-90BA-84B294327039}" srcOrd="7" destOrd="0" presId="urn:microsoft.com/office/officeart/2005/8/layout/pList1#1"/>
    <dgm:cxn modelId="{E806F843-6791-4DEC-A300-75811D50B4E3}" type="presParOf" srcId="{847271B8-D119-4D41-93D5-17BABEEE2553}" destId="{F34EAF2B-11CF-4630-ACDF-D3325964BAD8}" srcOrd="8" destOrd="0" presId="urn:microsoft.com/office/officeart/2005/8/layout/pList1#1"/>
    <dgm:cxn modelId="{FDDD0685-2BC2-4DD9-AA9A-0A590C24ADBE}" type="presParOf" srcId="{F34EAF2B-11CF-4630-ACDF-D3325964BAD8}" destId="{327E6146-1C16-405E-9C1C-826F786CCC3A}" srcOrd="0" destOrd="0" presId="urn:microsoft.com/office/officeart/2005/8/layout/pList1#1"/>
    <dgm:cxn modelId="{06A74567-89D3-466B-982D-A823A777DBBE}" type="presParOf" srcId="{F34EAF2B-11CF-4630-ACDF-D3325964BAD8}" destId="{4AB8D839-11A9-4965-9BF9-02DDE2A10DDB}" srcOrd="1" destOrd="0" presId="urn:microsoft.com/office/officeart/2005/8/layout/pList1#1"/>
    <dgm:cxn modelId="{576DB131-8B82-41DC-B4FC-BADCB178AFA5}" type="presParOf" srcId="{847271B8-D119-4D41-93D5-17BABEEE2553}" destId="{D1A9B8D8-C19D-4F41-8968-367167354DA3}" srcOrd="9" destOrd="0" presId="urn:microsoft.com/office/officeart/2005/8/layout/pList1#1"/>
    <dgm:cxn modelId="{28171210-9527-4F0F-90CC-E60F786E71C3}" type="presParOf" srcId="{847271B8-D119-4D41-93D5-17BABEEE2553}" destId="{C197D1FB-E4C1-459D-9783-348ECD7D46A9}" srcOrd="10" destOrd="0" presId="urn:microsoft.com/office/officeart/2005/8/layout/pList1#1"/>
    <dgm:cxn modelId="{D7A5F3DE-49C5-4E80-94F7-B4ECA54BA782}" type="presParOf" srcId="{C197D1FB-E4C1-459D-9783-348ECD7D46A9}" destId="{234D973E-E582-43AB-9239-08AB0A08B2AD}" srcOrd="0" destOrd="0" presId="urn:microsoft.com/office/officeart/2005/8/layout/pList1#1"/>
    <dgm:cxn modelId="{67217583-9F1D-4DA0-9E2F-D7C4960BA061}" type="presParOf" srcId="{C197D1FB-E4C1-459D-9783-348ECD7D46A9}" destId="{A3CE6B84-5F13-435B-A20D-7EC7CBC7498C}" srcOrd="1" destOrd="0" presId="urn:microsoft.com/office/officeart/2005/8/layout/pList1#1"/>
    <dgm:cxn modelId="{BC840A2E-1C2B-4E2E-ADAE-277E75D2F4CA}" type="presParOf" srcId="{847271B8-D119-4D41-93D5-17BABEEE2553}" destId="{531B2ADE-92BD-4B3C-9E35-837D6CC59EB7}" srcOrd="11" destOrd="0" presId="urn:microsoft.com/office/officeart/2005/8/layout/pList1#1"/>
    <dgm:cxn modelId="{C41A8498-74BE-432D-BF10-5D236E84A481}" type="presParOf" srcId="{847271B8-D119-4D41-93D5-17BABEEE2553}" destId="{896CD8B4-B172-474B-B9F4-9F881201B4C1}" srcOrd="12" destOrd="0" presId="urn:microsoft.com/office/officeart/2005/8/layout/pList1#1"/>
    <dgm:cxn modelId="{D70F9CBE-7A59-4FBC-8366-9DD6D4E582D3}" type="presParOf" srcId="{896CD8B4-B172-474B-B9F4-9F881201B4C1}" destId="{08E495D1-57C1-4987-A9C5-8FE289DD8317}" srcOrd="0" destOrd="0" presId="urn:microsoft.com/office/officeart/2005/8/layout/pList1#1"/>
    <dgm:cxn modelId="{DEF52D1A-BEE2-46F8-8BB9-89FD3148EA06}" type="presParOf" srcId="{896CD8B4-B172-474B-B9F4-9F881201B4C1}" destId="{1608FF80-0269-480E-BADF-3549B62D530D}" srcOrd="1" destOrd="0" presId="urn:microsoft.com/office/officeart/2005/8/layout/pList1#1"/>
    <dgm:cxn modelId="{FA22DE6F-FADD-4FE6-81F4-1A390534E0AE}" type="presParOf" srcId="{847271B8-D119-4D41-93D5-17BABEEE2553}" destId="{C71C224C-4E49-4E39-85E5-E0B967B3A8B8}" srcOrd="13" destOrd="0" presId="urn:microsoft.com/office/officeart/2005/8/layout/pList1#1"/>
    <dgm:cxn modelId="{F31D56CA-1D68-4015-90B9-D497B21DA04E}" type="presParOf" srcId="{847271B8-D119-4D41-93D5-17BABEEE2553}" destId="{74C11DDD-4A34-46B8-9B36-04CA2361F0AF}" srcOrd="14" destOrd="0" presId="urn:microsoft.com/office/officeart/2005/8/layout/pList1#1"/>
    <dgm:cxn modelId="{1E0D5BF2-0DDB-43C8-B36B-69AB70690418}" type="presParOf" srcId="{74C11DDD-4A34-46B8-9B36-04CA2361F0AF}" destId="{5A34F9F7-B7C0-4CE3-8E8A-F354644D3108}" srcOrd="0" destOrd="0" presId="urn:microsoft.com/office/officeart/2005/8/layout/pList1#1"/>
    <dgm:cxn modelId="{3DC9C731-C619-4402-B643-99F6C5AEE90D}" type="presParOf" srcId="{74C11DDD-4A34-46B8-9B36-04CA2361F0AF}" destId="{FD5E5116-70D3-41A0-911D-718B184550A9}" srcOrd="1" destOrd="0" presId="urn:microsoft.com/office/officeart/2005/8/layout/pList1#1"/>
    <dgm:cxn modelId="{362A205F-4C5F-4A89-B12B-EA25A9F6B925}" type="presParOf" srcId="{847271B8-D119-4D41-93D5-17BABEEE2553}" destId="{B1D5A6B0-A79C-4AB3-8E9F-DCFDE24B0FBC}" srcOrd="15" destOrd="0" presId="urn:microsoft.com/office/officeart/2005/8/layout/pList1#1"/>
    <dgm:cxn modelId="{5E26DD5F-B295-4EE8-ACCD-36C4474C0390}" type="presParOf" srcId="{847271B8-D119-4D41-93D5-17BABEEE2553}" destId="{7439DEAA-A6CF-4BF9-834D-52413C64233E}" srcOrd="16" destOrd="0" presId="urn:microsoft.com/office/officeart/2005/8/layout/pList1#1"/>
    <dgm:cxn modelId="{95A759B3-C0C9-4A82-AFC8-55253BBD9024}" type="presParOf" srcId="{7439DEAA-A6CF-4BF9-834D-52413C64233E}" destId="{6BEA8BBD-D4AB-4E0A-AA34-D8289E4B8C6D}" srcOrd="0" destOrd="0" presId="urn:microsoft.com/office/officeart/2005/8/layout/pList1#1"/>
    <dgm:cxn modelId="{51C27889-6289-4893-A362-285200659241}" type="presParOf" srcId="{7439DEAA-A6CF-4BF9-834D-52413C64233E}" destId="{9EB4BE2D-4C2C-4C2D-8EA0-FC4D6B5AD7DA}" srcOrd="1" destOrd="0" presId="urn:microsoft.com/office/officeart/2005/8/layout/pList1#1"/>
    <dgm:cxn modelId="{3BD3BDB6-A835-4500-901A-6F9B6C3465B1}" type="presParOf" srcId="{847271B8-D119-4D41-93D5-17BABEEE2553}" destId="{C0C6BDC0-E8E8-4676-A24D-0E75F53653E3}" srcOrd="17" destOrd="0" presId="urn:microsoft.com/office/officeart/2005/8/layout/pList1#1"/>
    <dgm:cxn modelId="{23B164CC-4783-483A-A2FC-0E2E0A6F37DC}" type="presParOf" srcId="{847271B8-D119-4D41-93D5-17BABEEE2553}" destId="{50E0B6B4-0F7A-4B8A-ADA0-2AD62BD7C6F3}" srcOrd="18" destOrd="0" presId="urn:microsoft.com/office/officeart/2005/8/layout/pList1#1"/>
    <dgm:cxn modelId="{F6540225-7174-46FD-8C31-BC21BE9BB87A}" type="presParOf" srcId="{50E0B6B4-0F7A-4B8A-ADA0-2AD62BD7C6F3}" destId="{249B0197-BFD9-4563-9A68-F0D85EDE6A65}" srcOrd="0" destOrd="0" presId="urn:microsoft.com/office/officeart/2005/8/layout/pList1#1"/>
    <dgm:cxn modelId="{B49E6886-1DC3-4012-BCCF-E606AFC961B1}" type="presParOf" srcId="{50E0B6B4-0F7A-4B8A-ADA0-2AD62BD7C6F3}" destId="{9ADEDEF4-2744-47B0-9F04-2A492B6667B7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5965F-0528-46C5-9488-FB42A539BA09}">
      <dsp:nvSpPr>
        <dsp:cNvPr id="0" name=""/>
        <dsp:cNvSpPr/>
      </dsp:nvSpPr>
      <dsp:spPr>
        <a:xfrm>
          <a:off x="2116" y="2174875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Classification of Nutrients </a:t>
          </a:r>
          <a:endParaRPr lang="en-IN" sz="2000" kern="1200" dirty="0"/>
        </a:p>
      </dsp:txBody>
      <dsp:txXfrm>
        <a:off x="33423" y="2206182"/>
        <a:ext cx="2075219" cy="1006302"/>
      </dsp:txXfrm>
    </dsp:sp>
    <dsp:sp modelId="{AE415216-9322-4DF5-85FF-343BA648A6B7}">
      <dsp:nvSpPr>
        <dsp:cNvPr id="0" name=""/>
        <dsp:cNvSpPr/>
      </dsp:nvSpPr>
      <dsp:spPr>
        <a:xfrm rot="18289469">
          <a:off x="1818797" y="2076952"/>
          <a:ext cx="1497437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497437" y="177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>
        <a:off x="2530080" y="2057270"/>
        <a:ext cx="74871" cy="74871"/>
      </dsp:txXfrm>
    </dsp:sp>
    <dsp:sp modelId="{549013A7-71E9-4508-A53A-E2FD7ADE67D6}">
      <dsp:nvSpPr>
        <dsp:cNvPr id="0" name=""/>
        <dsp:cNvSpPr/>
      </dsp:nvSpPr>
      <dsp:spPr>
        <a:xfrm>
          <a:off x="2995083" y="945620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On the basis of how body responds to nutrient deficiency</a:t>
          </a:r>
          <a:endParaRPr lang="en-IN" sz="2000" kern="1200" dirty="0"/>
        </a:p>
      </dsp:txBody>
      <dsp:txXfrm>
        <a:off x="3026390" y="976927"/>
        <a:ext cx="2075219" cy="1006302"/>
      </dsp:txXfrm>
    </dsp:sp>
    <dsp:sp modelId="{D642DCF4-8F8B-4D6F-B60B-4B7FEFA13CDF}">
      <dsp:nvSpPr>
        <dsp:cNvPr id="0" name=""/>
        <dsp:cNvSpPr/>
      </dsp:nvSpPr>
      <dsp:spPr>
        <a:xfrm rot="19457599">
          <a:off x="5033933" y="1155011"/>
          <a:ext cx="1053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>
        <a:off x="5534155" y="1146438"/>
        <a:ext cx="52654" cy="52654"/>
      </dsp:txXfrm>
    </dsp:sp>
    <dsp:sp modelId="{8E3B6A1E-FF01-4E54-837C-05EDB93B4CAF}">
      <dsp:nvSpPr>
        <dsp:cNvPr id="0" name=""/>
        <dsp:cNvSpPr/>
      </dsp:nvSpPr>
      <dsp:spPr>
        <a:xfrm>
          <a:off x="5988050" y="330993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Type I </a:t>
          </a:r>
          <a:endParaRPr lang="en-IN" sz="2000" kern="1200" dirty="0"/>
        </a:p>
      </dsp:txBody>
      <dsp:txXfrm>
        <a:off x="6019357" y="362300"/>
        <a:ext cx="2075219" cy="1006302"/>
      </dsp:txXfrm>
    </dsp:sp>
    <dsp:sp modelId="{1213D625-79ED-48EF-A064-4AC501BF09A7}">
      <dsp:nvSpPr>
        <dsp:cNvPr id="0" name=""/>
        <dsp:cNvSpPr/>
      </dsp:nvSpPr>
      <dsp:spPr>
        <a:xfrm rot="2142401">
          <a:off x="5033933" y="1769638"/>
          <a:ext cx="1053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>
        <a:off x="5534155" y="1761065"/>
        <a:ext cx="52654" cy="52654"/>
      </dsp:txXfrm>
    </dsp:sp>
    <dsp:sp modelId="{ADF0212E-DC8A-4304-AE08-DD98AD6AEE68}">
      <dsp:nvSpPr>
        <dsp:cNvPr id="0" name=""/>
        <dsp:cNvSpPr/>
      </dsp:nvSpPr>
      <dsp:spPr>
        <a:xfrm>
          <a:off x="5988050" y="1560248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Type II</a:t>
          </a:r>
          <a:endParaRPr lang="en-IN" sz="2000" kern="1200" dirty="0"/>
        </a:p>
      </dsp:txBody>
      <dsp:txXfrm>
        <a:off x="6019357" y="1591555"/>
        <a:ext cx="2075219" cy="1006302"/>
      </dsp:txXfrm>
    </dsp:sp>
    <dsp:sp modelId="{06A0A11E-175E-4EDB-B901-11C39DDCF627}">
      <dsp:nvSpPr>
        <dsp:cNvPr id="0" name=""/>
        <dsp:cNvSpPr/>
      </dsp:nvSpPr>
      <dsp:spPr>
        <a:xfrm rot="3310531">
          <a:off x="1818797" y="3306206"/>
          <a:ext cx="1497437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497437" y="177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>
        <a:off x="2530080" y="3286524"/>
        <a:ext cx="74871" cy="74871"/>
      </dsp:txXfrm>
    </dsp:sp>
    <dsp:sp modelId="{28D1DD8A-3460-46AF-8FA0-58C10CA3176A}">
      <dsp:nvSpPr>
        <dsp:cNvPr id="0" name=""/>
        <dsp:cNvSpPr/>
      </dsp:nvSpPr>
      <dsp:spPr>
        <a:xfrm>
          <a:off x="2995083" y="3404129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On the basis of quantity required by the body</a:t>
          </a:r>
          <a:endParaRPr lang="en-IN" sz="2000" kern="1200" dirty="0"/>
        </a:p>
      </dsp:txBody>
      <dsp:txXfrm>
        <a:off x="3026390" y="3435436"/>
        <a:ext cx="2075219" cy="1006302"/>
      </dsp:txXfrm>
    </dsp:sp>
    <dsp:sp modelId="{9DF162C9-82E2-407A-AC61-620818A0BD28}">
      <dsp:nvSpPr>
        <dsp:cNvPr id="0" name=""/>
        <dsp:cNvSpPr/>
      </dsp:nvSpPr>
      <dsp:spPr>
        <a:xfrm rot="19457599">
          <a:off x="5033933" y="3613520"/>
          <a:ext cx="1053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>
        <a:off x="5534155" y="3604946"/>
        <a:ext cx="52654" cy="52654"/>
      </dsp:txXfrm>
    </dsp:sp>
    <dsp:sp modelId="{8F14A2F7-EF98-4067-9B3C-78B0995D0C15}">
      <dsp:nvSpPr>
        <dsp:cNvPr id="0" name=""/>
        <dsp:cNvSpPr/>
      </dsp:nvSpPr>
      <dsp:spPr>
        <a:xfrm>
          <a:off x="5988050" y="2789502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Macro nutrient</a:t>
          </a:r>
          <a:endParaRPr lang="en-IN" sz="2000" kern="1200" dirty="0"/>
        </a:p>
      </dsp:txBody>
      <dsp:txXfrm>
        <a:off x="6019357" y="2820809"/>
        <a:ext cx="2075219" cy="1006302"/>
      </dsp:txXfrm>
    </dsp:sp>
    <dsp:sp modelId="{979E3948-CCD8-4EAA-9C8C-B8BBE6321C9F}">
      <dsp:nvSpPr>
        <dsp:cNvPr id="0" name=""/>
        <dsp:cNvSpPr/>
      </dsp:nvSpPr>
      <dsp:spPr>
        <a:xfrm rot="2142401">
          <a:off x="5033933" y="4228147"/>
          <a:ext cx="1053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>
        <a:off x="5534155" y="4219573"/>
        <a:ext cx="52654" cy="52654"/>
      </dsp:txXfrm>
    </dsp:sp>
    <dsp:sp modelId="{5725BA0E-27C6-4813-A28E-EC6B77CD1F64}">
      <dsp:nvSpPr>
        <dsp:cNvPr id="0" name=""/>
        <dsp:cNvSpPr/>
      </dsp:nvSpPr>
      <dsp:spPr>
        <a:xfrm>
          <a:off x="5988050" y="4018756"/>
          <a:ext cx="2137833" cy="106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Micronutrient</a:t>
          </a:r>
          <a:endParaRPr lang="en-IN" sz="2000" kern="1200" dirty="0"/>
        </a:p>
      </dsp:txBody>
      <dsp:txXfrm>
        <a:off x="6019357" y="4050063"/>
        <a:ext cx="2075219" cy="10063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E5894-91F1-4224-ADDC-3A0CDC2C497D}">
      <dsp:nvSpPr>
        <dsp:cNvPr id="0" name=""/>
        <dsp:cNvSpPr/>
      </dsp:nvSpPr>
      <dsp:spPr>
        <a:xfrm rot="16200000">
          <a:off x="-1119654" y="2761976"/>
          <a:ext cx="3181692" cy="47483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1878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Initial </a:t>
          </a:r>
          <a:r>
            <a:rPr lang="en-US" sz="2400" kern="1200" dirty="0"/>
            <a:t>Breastfeeding</a:t>
          </a:r>
          <a:endParaRPr lang="en-IN" sz="2800" kern="1200" dirty="0"/>
        </a:p>
      </dsp:txBody>
      <dsp:txXfrm>
        <a:off x="-1119654" y="2761976"/>
        <a:ext cx="3181692" cy="474837"/>
      </dsp:txXfrm>
    </dsp:sp>
    <dsp:sp modelId="{C7D263BC-A3FD-4828-AD04-7CD52898CA7C}">
      <dsp:nvSpPr>
        <dsp:cNvPr id="0" name=""/>
        <dsp:cNvSpPr/>
      </dsp:nvSpPr>
      <dsp:spPr>
        <a:xfrm>
          <a:off x="679140" y="1873888"/>
          <a:ext cx="2365192" cy="27245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418780" rIns="142240" bIns="142240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2000" b="1" kern="1200" dirty="0"/>
            <a:t>Early initiation of breastfeeding; immediately after birth, preferably within one hour</a:t>
          </a:r>
          <a:endParaRPr lang="en-IN" sz="2000" b="1" kern="1200" dirty="0"/>
        </a:p>
      </dsp:txBody>
      <dsp:txXfrm>
        <a:off x="679140" y="1873888"/>
        <a:ext cx="2365192" cy="2724504"/>
      </dsp:txXfrm>
    </dsp:sp>
    <dsp:sp modelId="{DDDDD67F-7D98-4481-BB39-7B142C3A2D49}">
      <dsp:nvSpPr>
        <dsp:cNvPr id="0" name=""/>
        <dsp:cNvSpPr/>
      </dsp:nvSpPr>
      <dsp:spPr>
        <a:xfrm>
          <a:off x="682266" y="167600"/>
          <a:ext cx="2367671" cy="166535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636D042-920F-415F-99B8-CABA1234CEB4}">
      <dsp:nvSpPr>
        <dsp:cNvPr id="0" name=""/>
        <dsp:cNvSpPr/>
      </dsp:nvSpPr>
      <dsp:spPr>
        <a:xfrm rot="16200000">
          <a:off x="2666962" y="2765753"/>
          <a:ext cx="3477508" cy="474837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18780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Exclusive Breastfeeding</a:t>
          </a:r>
          <a:endParaRPr lang="en-IN" sz="2500" kern="1200" dirty="0"/>
        </a:p>
      </dsp:txBody>
      <dsp:txXfrm>
        <a:off x="2666962" y="2765753"/>
        <a:ext cx="3477508" cy="474837"/>
      </dsp:txXfrm>
    </dsp:sp>
    <dsp:sp modelId="{8716370C-AF01-4456-B38D-203F0888450C}">
      <dsp:nvSpPr>
        <dsp:cNvPr id="0" name=""/>
        <dsp:cNvSpPr/>
      </dsp:nvSpPr>
      <dsp:spPr>
        <a:xfrm>
          <a:off x="4697006" y="1798427"/>
          <a:ext cx="2365192" cy="2742585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418780" rIns="142240" bIns="142240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2000" b="1" kern="1200" dirty="0"/>
            <a:t>Exclusive breastfeeding for the first six months of life (No other foods or fluids, not even water)</a:t>
          </a:r>
          <a:endParaRPr lang="en-IN" sz="2000" b="1" kern="1200" dirty="0"/>
        </a:p>
      </dsp:txBody>
      <dsp:txXfrm>
        <a:off x="4697006" y="1798427"/>
        <a:ext cx="2365192" cy="2742585"/>
      </dsp:txXfrm>
    </dsp:sp>
    <dsp:sp modelId="{B069F9F6-830E-4A57-9EEC-594353F06B54}">
      <dsp:nvSpPr>
        <dsp:cNvPr id="0" name=""/>
        <dsp:cNvSpPr/>
      </dsp:nvSpPr>
      <dsp:spPr>
        <a:xfrm>
          <a:off x="4753036" y="126612"/>
          <a:ext cx="2309057" cy="1612024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F60E179-1825-4586-A4FF-C93DADEBF5D4}">
      <dsp:nvSpPr>
        <dsp:cNvPr id="0" name=""/>
        <dsp:cNvSpPr/>
      </dsp:nvSpPr>
      <dsp:spPr>
        <a:xfrm rot="16200000">
          <a:off x="5825096" y="2679062"/>
          <a:ext cx="3863340" cy="47483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18780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Complementary </a:t>
          </a:r>
          <a:r>
            <a:rPr lang="en-US" sz="2400" kern="1200" dirty="0"/>
            <a:t>Feeding</a:t>
          </a:r>
          <a:endParaRPr lang="en-IN" sz="2700" kern="1200" dirty="0"/>
        </a:p>
      </dsp:txBody>
      <dsp:txXfrm>
        <a:off x="5825096" y="2679062"/>
        <a:ext cx="3863340" cy="474837"/>
      </dsp:txXfrm>
    </dsp:sp>
    <dsp:sp modelId="{2AFC2C21-8E3B-43F8-B085-0730598B80EB}">
      <dsp:nvSpPr>
        <dsp:cNvPr id="0" name=""/>
        <dsp:cNvSpPr/>
      </dsp:nvSpPr>
      <dsp:spPr>
        <a:xfrm>
          <a:off x="8053594" y="1672292"/>
          <a:ext cx="2482624" cy="3128300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418780" rIns="142240" bIns="142240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  <a:tabLst/>
          </a:pPr>
          <a:r>
            <a:rPr lang="en-US" sz="2000" b="1" kern="1200" dirty="0"/>
            <a:t>Timely introduction of complementary food  (maintaining adequate diet and dietary diversity) beyond six months along with continued breastfeeding</a:t>
          </a:r>
          <a:endParaRPr lang="en-IN" sz="2000" b="1" kern="1200" dirty="0"/>
        </a:p>
      </dsp:txBody>
      <dsp:txXfrm>
        <a:off x="8053594" y="1672292"/>
        <a:ext cx="2482624" cy="3128300"/>
      </dsp:txXfrm>
    </dsp:sp>
    <dsp:sp modelId="{EA7D9816-EA3B-4A45-BA9F-75CDE75ABF41}">
      <dsp:nvSpPr>
        <dsp:cNvPr id="0" name=""/>
        <dsp:cNvSpPr/>
      </dsp:nvSpPr>
      <dsp:spPr>
        <a:xfrm>
          <a:off x="8110344" y="203365"/>
          <a:ext cx="2370871" cy="1543030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11BB7-C71E-4A3D-9AD5-F4ECCD5EA246}">
      <dsp:nvSpPr>
        <dsp:cNvPr id="0" name=""/>
        <dsp:cNvSpPr/>
      </dsp:nvSpPr>
      <dsp:spPr>
        <a:xfrm>
          <a:off x="6331" y="356161"/>
          <a:ext cx="2184809" cy="1505333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2225" cap="rnd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84C60-53B7-4650-9CB6-E28B190AF65D}">
      <dsp:nvSpPr>
        <dsp:cNvPr id="0" name=""/>
        <dsp:cNvSpPr/>
      </dsp:nvSpPr>
      <dsp:spPr>
        <a:xfrm>
          <a:off x="6331" y="1861495"/>
          <a:ext cx="2184809" cy="810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Exclusive breastfeeding for 6 months &amp; starting of CF at start of 7 months.</a:t>
          </a:r>
        </a:p>
      </dsp:txBody>
      <dsp:txXfrm>
        <a:off x="6331" y="1861495"/>
        <a:ext cx="2184809" cy="810564"/>
      </dsp:txXfrm>
    </dsp:sp>
    <dsp:sp modelId="{DE9E1818-2825-41DC-966E-FA404DF01827}">
      <dsp:nvSpPr>
        <dsp:cNvPr id="0" name=""/>
        <dsp:cNvSpPr/>
      </dsp:nvSpPr>
      <dsp:spPr>
        <a:xfrm>
          <a:off x="2409713" y="356161"/>
          <a:ext cx="2184809" cy="1505333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2225" cap="rnd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2DC76-5CF9-4D89-9ED5-3D77D2A218F2}">
      <dsp:nvSpPr>
        <dsp:cNvPr id="0" name=""/>
        <dsp:cNvSpPr/>
      </dsp:nvSpPr>
      <dsp:spPr>
        <a:xfrm>
          <a:off x="2409713" y="1861495"/>
          <a:ext cx="2184809" cy="810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Continue BF ,frequent on demand until 2 years of age and beyond</a:t>
          </a:r>
        </a:p>
      </dsp:txBody>
      <dsp:txXfrm>
        <a:off x="2409713" y="1861495"/>
        <a:ext cx="2184809" cy="810564"/>
      </dsp:txXfrm>
    </dsp:sp>
    <dsp:sp modelId="{A0B97FBF-C0E2-49BB-A903-951EEB16F475}">
      <dsp:nvSpPr>
        <dsp:cNvPr id="0" name=""/>
        <dsp:cNvSpPr/>
      </dsp:nvSpPr>
      <dsp:spPr>
        <a:xfrm>
          <a:off x="4813095" y="356161"/>
          <a:ext cx="2184809" cy="1505333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2225" cap="rnd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F8013-3471-4941-83C2-108BBD432AD6}">
      <dsp:nvSpPr>
        <dsp:cNvPr id="0" name=""/>
        <dsp:cNvSpPr/>
      </dsp:nvSpPr>
      <dsp:spPr>
        <a:xfrm>
          <a:off x="4813095" y="1861495"/>
          <a:ext cx="2184809" cy="810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Responsive Feeding 	</a:t>
          </a:r>
        </a:p>
      </dsp:txBody>
      <dsp:txXfrm>
        <a:off x="4813095" y="1861495"/>
        <a:ext cx="2184809" cy="810564"/>
      </dsp:txXfrm>
    </dsp:sp>
    <dsp:sp modelId="{0206DD7A-C6A3-47E2-81AE-15940BB12DB6}">
      <dsp:nvSpPr>
        <dsp:cNvPr id="0" name=""/>
        <dsp:cNvSpPr/>
      </dsp:nvSpPr>
      <dsp:spPr>
        <a:xfrm>
          <a:off x="7216477" y="356161"/>
          <a:ext cx="2184809" cy="1505333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2225" cap="rnd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216B2-2B52-4DAC-8225-4041F7255543}">
      <dsp:nvSpPr>
        <dsp:cNvPr id="0" name=""/>
        <dsp:cNvSpPr/>
      </dsp:nvSpPr>
      <dsp:spPr>
        <a:xfrm>
          <a:off x="7216477" y="1861495"/>
          <a:ext cx="2184809" cy="810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Safe preparation and storage of CF</a:t>
          </a:r>
        </a:p>
      </dsp:txBody>
      <dsp:txXfrm>
        <a:off x="7216477" y="1861495"/>
        <a:ext cx="2184809" cy="810564"/>
      </dsp:txXfrm>
    </dsp:sp>
    <dsp:sp modelId="{327E6146-1C16-405E-9C1C-826F786CCC3A}">
      <dsp:nvSpPr>
        <dsp:cNvPr id="0" name=""/>
        <dsp:cNvSpPr/>
      </dsp:nvSpPr>
      <dsp:spPr>
        <a:xfrm>
          <a:off x="9619858" y="356161"/>
          <a:ext cx="2184809" cy="1505333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2225" cap="rnd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B8D839-11A9-4965-9BF9-02DDE2A10DDB}">
      <dsp:nvSpPr>
        <dsp:cNvPr id="0" name=""/>
        <dsp:cNvSpPr/>
      </dsp:nvSpPr>
      <dsp:spPr>
        <a:xfrm>
          <a:off x="9619858" y="1861495"/>
          <a:ext cx="2184809" cy="810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Amount of CF needed</a:t>
          </a:r>
        </a:p>
      </dsp:txBody>
      <dsp:txXfrm>
        <a:off x="9619858" y="1861495"/>
        <a:ext cx="2184809" cy="810564"/>
      </dsp:txXfrm>
    </dsp:sp>
    <dsp:sp modelId="{234D973E-E582-43AB-9239-08AB0A08B2AD}">
      <dsp:nvSpPr>
        <dsp:cNvPr id="0" name=""/>
        <dsp:cNvSpPr/>
      </dsp:nvSpPr>
      <dsp:spPr>
        <a:xfrm>
          <a:off x="6331" y="2890540"/>
          <a:ext cx="2184809" cy="1505333"/>
        </a:xfrm>
        <a:prstGeom prst="round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2225" cap="rnd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E6B84-5F13-435B-A20D-7EC7CBC7498C}">
      <dsp:nvSpPr>
        <dsp:cNvPr id="0" name=""/>
        <dsp:cNvSpPr/>
      </dsp:nvSpPr>
      <dsp:spPr>
        <a:xfrm>
          <a:off x="6331" y="4395873"/>
          <a:ext cx="2184809" cy="810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Food Consistency</a:t>
          </a:r>
        </a:p>
      </dsp:txBody>
      <dsp:txXfrm>
        <a:off x="6331" y="4395873"/>
        <a:ext cx="2184809" cy="810564"/>
      </dsp:txXfrm>
    </dsp:sp>
    <dsp:sp modelId="{08E495D1-57C1-4987-A9C5-8FE289DD8317}">
      <dsp:nvSpPr>
        <dsp:cNvPr id="0" name=""/>
        <dsp:cNvSpPr/>
      </dsp:nvSpPr>
      <dsp:spPr>
        <a:xfrm>
          <a:off x="2409713" y="2890540"/>
          <a:ext cx="2184809" cy="1505333"/>
        </a:xfrm>
        <a:prstGeom prst="round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2225" cap="rnd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08FF80-0269-480E-BADF-3549B62D530D}">
      <dsp:nvSpPr>
        <dsp:cNvPr id="0" name=""/>
        <dsp:cNvSpPr/>
      </dsp:nvSpPr>
      <dsp:spPr>
        <a:xfrm>
          <a:off x="2409713" y="4395873"/>
          <a:ext cx="2184809" cy="810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Meal Frequency and energy Density</a:t>
          </a:r>
        </a:p>
      </dsp:txBody>
      <dsp:txXfrm>
        <a:off x="2409713" y="4395873"/>
        <a:ext cx="2184809" cy="810564"/>
      </dsp:txXfrm>
    </dsp:sp>
    <dsp:sp modelId="{5A34F9F7-B7C0-4CE3-8E8A-F354644D3108}">
      <dsp:nvSpPr>
        <dsp:cNvPr id="0" name=""/>
        <dsp:cNvSpPr/>
      </dsp:nvSpPr>
      <dsp:spPr>
        <a:xfrm>
          <a:off x="4813095" y="2890540"/>
          <a:ext cx="2184809" cy="1505333"/>
        </a:xfrm>
        <a:prstGeom prst="roundRect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22225" cap="rnd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E5116-70D3-41A0-911D-718B184550A9}">
      <dsp:nvSpPr>
        <dsp:cNvPr id="0" name=""/>
        <dsp:cNvSpPr/>
      </dsp:nvSpPr>
      <dsp:spPr>
        <a:xfrm>
          <a:off x="4813095" y="4395873"/>
          <a:ext cx="2184809" cy="810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Nutrient Content of Complementary Feeding</a:t>
          </a:r>
        </a:p>
      </dsp:txBody>
      <dsp:txXfrm>
        <a:off x="4813095" y="4395873"/>
        <a:ext cx="2184809" cy="810564"/>
      </dsp:txXfrm>
    </dsp:sp>
    <dsp:sp modelId="{6BEA8BBD-D4AB-4E0A-AA34-D8289E4B8C6D}">
      <dsp:nvSpPr>
        <dsp:cNvPr id="0" name=""/>
        <dsp:cNvSpPr/>
      </dsp:nvSpPr>
      <dsp:spPr>
        <a:xfrm>
          <a:off x="7216477" y="2890540"/>
          <a:ext cx="2184809" cy="1505333"/>
        </a:xfrm>
        <a:prstGeom prst="roundRect">
          <a:avLst/>
        </a:prstGeom>
        <a:blipFill rotWithShape="1">
          <a:blip xmlns:r="http://schemas.openxmlformats.org/officeDocument/2006/relationships" r:embed="rId9"/>
          <a:stretch>
            <a:fillRect/>
          </a:stretch>
        </a:blipFill>
        <a:ln w="22225" cap="rnd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4BE2D-4C2C-4C2D-8EA0-FC4D6B5AD7DA}">
      <dsp:nvSpPr>
        <dsp:cNvPr id="0" name=""/>
        <dsp:cNvSpPr/>
      </dsp:nvSpPr>
      <dsp:spPr>
        <a:xfrm>
          <a:off x="7216477" y="4395873"/>
          <a:ext cx="2184809" cy="810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Use of Vitamins-Minerals Supplements or Fortified Products for Infants and mothers</a:t>
          </a:r>
        </a:p>
      </dsp:txBody>
      <dsp:txXfrm>
        <a:off x="7216477" y="4395873"/>
        <a:ext cx="2184809" cy="810564"/>
      </dsp:txXfrm>
    </dsp:sp>
    <dsp:sp modelId="{249B0197-BFD9-4563-9A68-F0D85EDE6A65}">
      <dsp:nvSpPr>
        <dsp:cNvPr id="0" name=""/>
        <dsp:cNvSpPr/>
      </dsp:nvSpPr>
      <dsp:spPr>
        <a:xfrm>
          <a:off x="9619858" y="2890540"/>
          <a:ext cx="2184809" cy="1505333"/>
        </a:xfrm>
        <a:prstGeom prst="roundRect">
          <a:avLst/>
        </a:prstGeom>
        <a:blipFill rotWithShape="1">
          <a:blip xmlns:r="http://schemas.openxmlformats.org/officeDocument/2006/relationships" r:embed="rId10"/>
          <a:stretch>
            <a:fillRect/>
          </a:stretch>
        </a:blipFill>
        <a:ln w="22225" cap="rnd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EDEF4-2744-47B0-9F04-2A492B6667B7}">
      <dsp:nvSpPr>
        <dsp:cNvPr id="0" name=""/>
        <dsp:cNvSpPr/>
      </dsp:nvSpPr>
      <dsp:spPr>
        <a:xfrm>
          <a:off x="9619858" y="4395873"/>
          <a:ext cx="2184809" cy="810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ill Sans MT" panose="020B0502020104020203"/>
              <a:ea typeface="+mn-ea"/>
              <a:cs typeface="+mn-cs"/>
            </a:rPr>
            <a:t>Feeding During and after Illness</a:t>
          </a:r>
        </a:p>
      </dsp:txBody>
      <dsp:txXfrm>
        <a:off x="9619858" y="4395873"/>
        <a:ext cx="2184809" cy="810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5EF0B-A66B-4523-8DFA-7DD0606D1648}" type="datetimeFigureOut">
              <a:rPr lang="en-IN" smtClean="0"/>
              <a:pPr/>
              <a:t>14-04-2022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2B808-ABB2-4AA7-B713-150C3612274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11967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="" xmlns:a16="http://schemas.microsoft.com/office/drawing/2014/main" id="{E894D35F-7CA5-4842-9B24-DC563CDF1F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5B496CD2-59FC-4CD6-97AC-FAD91114CAFE}" type="slidenum">
              <a:rPr lang="en-US" altLang="en-US">
                <a:latin typeface="Arial" panose="020B0604020202020204" pitchFamily="34" charset="0"/>
              </a:rPr>
              <a:pPr/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="" xmlns:a16="http://schemas.microsoft.com/office/drawing/2014/main" id="{5FD34A31-C751-4B43-BAD3-6C1E9D41AC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="" xmlns:a16="http://schemas.microsoft.com/office/drawing/2014/main" id="{580F157C-AC37-4E72-9B57-44E1CB8185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="" xmlns:a16="http://schemas.microsoft.com/office/drawing/2014/main" id="{12CC6CE2-F93C-44FC-B640-F5531D0B22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C79A5E56-7122-45B5-AE8A-4BDABD9B1397}" type="slidenum">
              <a:rPr lang="en-US" altLang="en-US">
                <a:latin typeface="Arial" panose="020B0604020202020204" pitchFamily="34" charset="0"/>
              </a:rPr>
              <a:pPr/>
              <a:t>26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="" xmlns:a16="http://schemas.microsoft.com/office/drawing/2014/main" id="{DB5FDFC4-A110-4CBD-80D9-0EB4830123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="" xmlns:a16="http://schemas.microsoft.com/office/drawing/2014/main" id="{E8BC2076-218E-4D5E-AFD3-9C0D1AE7AE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="" xmlns:a16="http://schemas.microsoft.com/office/drawing/2014/main" id="{1A1FCEDB-3F24-4975-872F-F5F5EF5DC2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F64B5072-1332-48A0-815D-3B0B0962E83A}" type="slidenum">
              <a:rPr lang="en-US" altLang="en-US">
                <a:latin typeface="Arial" panose="020B0604020202020204" pitchFamily="34" charset="0"/>
              </a:rPr>
              <a:pPr/>
              <a:t>27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="" xmlns:a16="http://schemas.microsoft.com/office/drawing/2014/main" id="{77EA7F54-CB11-45A2-B0B1-0E866CA185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="" xmlns:a16="http://schemas.microsoft.com/office/drawing/2014/main" id="{2EE7250B-5842-496E-A9C4-7ED5C6D487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="" xmlns:a16="http://schemas.microsoft.com/office/drawing/2014/main" id="{3A3DDE52-2A61-41E0-80D4-07F27435EC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77C5A4F4-801D-42A5-AF45-1E9C44A20594}" type="slidenum">
              <a:rPr lang="en-US" altLang="en-US">
                <a:latin typeface="Arial" panose="020B0604020202020204" pitchFamily="34" charset="0"/>
              </a:rPr>
              <a:pPr/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="" xmlns:a16="http://schemas.microsoft.com/office/drawing/2014/main" id="{60157E05-98F8-45F2-AF62-28CD32C01F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="" xmlns:a16="http://schemas.microsoft.com/office/drawing/2014/main" id="{37DF4DC6-2EB7-4B23-AFA0-A45330C21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="" xmlns:a16="http://schemas.microsoft.com/office/drawing/2014/main" id="{A2481B49-6BD0-4780-955C-33A0A2CED5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835DB766-B164-4130-98C2-A6A3CBAA5006}" type="slidenum">
              <a:rPr lang="en-US" altLang="en-US">
                <a:latin typeface="Arial" panose="020B0604020202020204" pitchFamily="34" charset="0"/>
              </a:rPr>
              <a:pPr/>
              <a:t>29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="" xmlns:a16="http://schemas.microsoft.com/office/drawing/2014/main" id="{2E9733CA-D098-485A-9F80-820F19680C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="" xmlns:a16="http://schemas.microsoft.com/office/drawing/2014/main" id="{E203BA88-386F-43E3-97C2-FACD522D1B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="" xmlns:a16="http://schemas.microsoft.com/office/drawing/2014/main" id="{E6BD0446-D39F-470D-B3E3-C46A67BBB5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35D15D8F-0C17-43CF-AEDA-C4AA4792A3E9}" type="slidenum">
              <a:rPr lang="en-US" altLang="en-US">
                <a:latin typeface="Arial" panose="020B0604020202020204" pitchFamily="34" charset="0"/>
              </a:rPr>
              <a:pPr/>
              <a:t>30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="" xmlns:a16="http://schemas.microsoft.com/office/drawing/2014/main" id="{8BD454D2-9CAB-4F10-A9BF-8BCD9CD016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="" xmlns:a16="http://schemas.microsoft.com/office/drawing/2014/main" id="{73F95F6F-5642-4B4C-8DF1-ED80C3C93E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C778E7-A907-43E2-8E32-B893070EB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26C81B1-99F2-488F-BE79-0E2EBE77C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D627CA-FA7C-4AC1-8D09-197C90DF7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229E-04E9-485F-8A12-7991D7B6D53C}" type="datetimeFigureOut">
              <a:rPr lang="en-IN" smtClean="0"/>
              <a:pPr/>
              <a:t>14-04-2022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47DCA2-7E0C-4458-BB91-8D8D26DE6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282C67-8F20-4F32-984F-CB2F26A0B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CDC0-8735-47AC-9002-43177F2EABD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6198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8F2DBE-16F9-49E4-B00D-957D27D68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66B2A0-345A-43A5-AE81-BAAF5A5F1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B0B377-7B11-4A95-A0B8-137217B5F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229E-04E9-485F-8A12-7991D7B6D53C}" type="datetimeFigureOut">
              <a:rPr lang="en-IN" smtClean="0"/>
              <a:pPr/>
              <a:t>14-04-2022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FC089E-3191-439D-9FA6-2C2A870C8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C7FCD4-5AD7-404D-AE78-28A2D5C63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CDC0-8735-47AC-9002-43177F2EABD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50914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9AB4DAF-4D80-4F61-AA8A-F444CC4E06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CED250D-DDD2-48C9-8C6C-3CFFB2B37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840CB88-34D7-4AD6-85ED-F135A25B1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229E-04E9-485F-8A12-7991D7B6D53C}" type="datetimeFigureOut">
              <a:rPr lang="en-IN" smtClean="0"/>
              <a:pPr/>
              <a:t>14-04-2022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4F6DAD-E4BD-4667-AA55-201BAB23F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8D99AD-E0B3-4289-BCF6-2E2D92052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CDC0-8735-47AC-9002-43177F2EABD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55419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03546B64-2023-431D-A6CC-3A603E9A50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F424F06A-4806-4B3C-BB3A-2CEA7C454B4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78EE8-4592-413D-B2FD-B99C481B611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="" xmlns:a16="http://schemas.microsoft.com/office/drawing/2014/main" id="{B897D608-AC69-4774-8CAA-588C4EDE7DD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7111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2C76DD50-20C2-4286-8566-9D516E93A0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3C314EDE-EDBE-4B08-ABD3-3C92D349545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444E04-038B-4E09-B3C9-289DDE87AFA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="" xmlns:a16="http://schemas.microsoft.com/office/drawing/2014/main" id="{AB916776-F083-4996-B5C3-CB9281A2146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1286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5CDDA113-8ECC-44E8-BA41-EB2C2A3570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EAE816C2-0FBB-4A4F-A803-A6AADF2062C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E6BCC-6675-4F52-B8CC-2BCB4F803C1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="" xmlns:a16="http://schemas.microsoft.com/office/drawing/2014/main" id="{1B35AEC3-282C-4701-81A5-45A79131B23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71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152C65-B037-42AC-83A1-86CFF11A4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DF45CC-54C1-404F-AE0C-85F06140D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1A3C09-9E7C-404D-BBC4-12140F496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229E-04E9-485F-8A12-7991D7B6D53C}" type="datetimeFigureOut">
              <a:rPr lang="en-IN" smtClean="0"/>
              <a:pPr/>
              <a:t>14-04-2022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10B3AC-584F-4037-B029-4077DE751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0267DA-E887-4919-B259-E25DE8D20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CDC0-8735-47AC-9002-43177F2EABD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2576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35D962-68E0-4C37-8D15-ADE1F2D41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4760BB4-BB0C-4278-BBC2-E62A9AAE8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87E04D-6F0B-46FC-B08B-283915CDA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229E-04E9-485F-8A12-7991D7B6D53C}" type="datetimeFigureOut">
              <a:rPr lang="en-IN" smtClean="0"/>
              <a:pPr/>
              <a:t>14-04-2022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947DE1-2ED1-4AB4-A6F4-DEDB18607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C6BB2B-80FF-402A-9420-75E4FFCDC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CDC0-8735-47AC-9002-43177F2EABD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1402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62885C-EDB5-47A3-A0C9-178E29369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C4AB7D-E4AA-47DE-AB34-7741525F6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2A0F55A-4975-4C07-9F14-D576D0390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77FC2E4-5FF4-4A7E-AFED-7F36D29DD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229E-04E9-485F-8A12-7991D7B6D53C}" type="datetimeFigureOut">
              <a:rPr lang="en-IN" smtClean="0"/>
              <a:pPr/>
              <a:t>14-04-2022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D564E69-37E5-46D7-8DBC-E7CE36CF3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EDAE8B3-F2FA-4255-A9DC-55B452DEF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CDC0-8735-47AC-9002-43177F2EABD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7665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2AA33D-CDA9-4E6A-A25D-2E3F9FE9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7E7CA91-3947-4392-9D45-A2C0F64BA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72F0C43-7179-4328-82F0-3F9344876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B5B96D5-0572-45E2-B743-D02F4FFD8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35C2293-1883-4D84-A71E-2DF143754C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85506F8-880D-4587-AA58-B548C2A63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229E-04E9-485F-8A12-7991D7B6D53C}" type="datetimeFigureOut">
              <a:rPr lang="en-IN" smtClean="0"/>
              <a:pPr/>
              <a:t>14-04-2022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867D933-7462-43D2-994B-F3524538D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CC80254-324B-4AC7-BA24-CF247E5A1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CDC0-8735-47AC-9002-43177F2EABD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5176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F90F98-6A43-49C8-9402-7D46B92D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76F800D-FE41-4636-83C3-4D50B6C51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229E-04E9-485F-8A12-7991D7B6D53C}" type="datetimeFigureOut">
              <a:rPr lang="en-IN" smtClean="0"/>
              <a:pPr/>
              <a:t>14-04-2022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19F4758-5A5E-4787-B30F-5C203FE92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6E241BB-F32D-46FA-87E8-82F60CB00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CDC0-8735-47AC-9002-43177F2EABD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3821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209C967-B0DF-40E9-A26D-19D650F7D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229E-04E9-485F-8A12-7991D7B6D53C}" type="datetimeFigureOut">
              <a:rPr lang="en-IN" smtClean="0"/>
              <a:pPr/>
              <a:t>14-04-2022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A7DE01C-09DB-4693-801C-C6ACD5E25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3A60E30-570E-47BE-A037-A506C9867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CDC0-8735-47AC-9002-43177F2EABD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52569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F95913-A6E5-48F6-9995-32F270B47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0ABC1B-07CB-47AA-AAEB-1F3B28539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BEC9C01-3DA5-4000-939B-A195F2432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E54422B-CB75-4956-85F1-1A3432080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229E-04E9-485F-8A12-7991D7B6D53C}" type="datetimeFigureOut">
              <a:rPr lang="en-IN" smtClean="0"/>
              <a:pPr/>
              <a:t>14-04-2022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6607A4D-E673-4B12-96C2-879A5D2B8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18F2FC-8AAA-4951-A7E8-C197126F1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CDC0-8735-47AC-9002-43177F2EABD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1538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574D07-21A7-436F-8360-6322D0650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12DDB42-81C5-4C67-9B2F-ED7F00F69A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F3E4556-30C0-4B7B-AA00-C97597C0D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3FDE48-41CA-461E-BF98-96BADB20B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229E-04E9-485F-8A12-7991D7B6D53C}" type="datetimeFigureOut">
              <a:rPr lang="en-IN" smtClean="0"/>
              <a:pPr/>
              <a:t>14-04-2022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D92F645-1CA4-464C-98CF-F7B330FB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3E466E2-B777-4972-A464-6623B339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0CDC0-8735-47AC-9002-43177F2EABD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3049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1C4CA8A-0B97-4184-A9EC-A6287B99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ECD28C6-0076-4275-9A3C-18F80016B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31FC296-145D-4401-9951-12DF3C953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D229E-04E9-485F-8A12-7991D7B6D53C}" type="datetimeFigureOut">
              <a:rPr lang="en-IN" smtClean="0"/>
              <a:pPr/>
              <a:t>14-04-2022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18AD2E-D80B-4297-BB8E-7CEDED5805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2B3659-D6C1-498B-9A1B-A67E8B0D3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0CDC0-8735-47AC-9002-43177F2EABD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0244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ebmd.com/diet/rm-quiz-nutrition-iq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9060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Dietary diversity as a holistic solution for resilient food and nutritional security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14400"/>
            <a:ext cx="12192000" cy="5257800"/>
          </a:xfrm>
        </p:spPr>
        <p:txBody>
          <a:bodyPr>
            <a:normAutofit fontScale="62500" lnSpcReduction="20000"/>
          </a:bodyPr>
          <a:lstStyle/>
          <a:p>
            <a:pPr algn="l">
              <a:defRPr/>
            </a:pPr>
            <a:r>
              <a:rPr lang="en-US" sz="5400" b="1" dirty="0" smtClean="0">
                <a:latin typeface="Comic Sans MS" panose="030F0702030302020204" pitchFamily="66" charset="0"/>
              </a:rPr>
              <a:t>   </a:t>
            </a:r>
            <a:r>
              <a:rPr lang="en-US" sz="4000" b="1" dirty="0" err="1" smtClean="0">
                <a:latin typeface="Comic Sans MS" panose="030F0702030302020204" pitchFamily="66" charset="0"/>
              </a:rPr>
              <a:t>Dr.Binod</a:t>
            </a:r>
            <a:r>
              <a:rPr lang="en-US" sz="4000" b="1" dirty="0" smtClean="0">
                <a:latin typeface="Comic Sans MS" panose="030F0702030302020204" pitchFamily="66" charset="0"/>
              </a:rPr>
              <a:t> Kumar Singh</a:t>
            </a:r>
            <a:r>
              <a:rPr lang="en-US" sz="100" b="1" dirty="0" smtClean="0">
                <a:latin typeface="Comic Sans MS" panose="030F0702030302020204" pitchFamily="66" charset="0"/>
              </a:rPr>
              <a:t>   </a:t>
            </a:r>
          </a:p>
          <a:p>
            <a:pPr algn="l">
              <a:defRPr/>
            </a:pPr>
            <a:r>
              <a:rPr lang="en-US" sz="1700" b="1" dirty="0" smtClean="0">
                <a:latin typeface="Comic Sans MS" panose="030F0702030302020204" pitchFamily="66" charset="0"/>
              </a:rPr>
              <a:t>         </a:t>
            </a:r>
            <a:r>
              <a:rPr lang="en-US" sz="3200" b="1" dirty="0" smtClean="0">
                <a:latin typeface="Comic Sans MS" panose="030F0702030302020204" pitchFamily="66" charset="0"/>
              </a:rPr>
              <a:t>Medical </a:t>
            </a:r>
            <a:r>
              <a:rPr lang="en-US" sz="3200" b="1" dirty="0" err="1" smtClean="0">
                <a:latin typeface="Comic Sans MS" panose="030F0702030302020204" pitchFamily="66" charset="0"/>
              </a:rPr>
              <a:t>Superintendent,NMCH,Patna</a:t>
            </a:r>
            <a:endParaRPr lang="en-US" sz="3200" b="1" dirty="0" smtClean="0">
              <a:latin typeface="Comic Sans MS" panose="030F0702030302020204" pitchFamily="66" charset="0"/>
            </a:endParaRPr>
          </a:p>
          <a:p>
            <a:pPr algn="l">
              <a:defRPr/>
            </a:pPr>
            <a:r>
              <a:rPr lang="en-US" b="1" dirty="0" smtClean="0">
                <a:latin typeface="Comic Sans MS" panose="030F0702030302020204" pitchFamily="66" charset="0"/>
              </a:rPr>
              <a:t>      Professor &amp; Head</a:t>
            </a:r>
          </a:p>
          <a:p>
            <a:pPr algn="l">
              <a:defRPr/>
            </a:pPr>
            <a:r>
              <a:rPr lang="en-US" b="1" dirty="0" smtClean="0">
                <a:latin typeface="Comic Sans MS" panose="030F0702030302020204" pitchFamily="66" charset="0"/>
              </a:rPr>
              <a:t>      Dept. of Pediatrics, NMCH, Patna</a:t>
            </a:r>
          </a:p>
          <a:p>
            <a:pPr algn="l">
              <a:defRPr/>
            </a:pPr>
            <a:r>
              <a:rPr lang="en-US" b="1" dirty="0" smtClean="0">
                <a:latin typeface="Comic Sans MS" panose="030F0702030302020204" pitchFamily="66" charset="0"/>
              </a:rPr>
              <a:t>      IAP State President, Bihar- 2019</a:t>
            </a:r>
          </a:p>
          <a:p>
            <a:pPr algn="l">
              <a:defRPr/>
            </a:pPr>
            <a:r>
              <a:rPr lang="en-US" b="1" dirty="0" smtClean="0">
                <a:latin typeface="Comic Sans MS" panose="030F0702030302020204" pitchFamily="66" charset="0"/>
              </a:rPr>
              <a:t>      IAP State Vice-President, Bihar- 2018</a:t>
            </a:r>
          </a:p>
          <a:p>
            <a:pPr algn="l">
              <a:defRPr/>
            </a:pPr>
            <a:r>
              <a:rPr lang="en-US" b="1" dirty="0" smtClean="0">
                <a:latin typeface="Comic Sans MS" panose="030F0702030302020204" pitchFamily="66" charset="0"/>
              </a:rPr>
              <a:t>      CIAP Executive board member-2015   </a:t>
            </a:r>
          </a:p>
          <a:p>
            <a:pPr algn="l">
              <a:defRPr/>
            </a:pPr>
            <a:r>
              <a:rPr lang="en-US" b="1" dirty="0" smtClean="0">
                <a:latin typeface="Comic Sans MS" panose="030F0702030302020204" pitchFamily="66" charset="0"/>
              </a:rPr>
              <a:t>      NNF State president, Bihar- 2014</a:t>
            </a:r>
          </a:p>
          <a:p>
            <a:pPr algn="l">
              <a:defRPr/>
            </a:pPr>
            <a:r>
              <a:rPr lang="en-US" b="1" dirty="0" smtClean="0">
                <a:latin typeface="Comic Sans MS" panose="030F0702030302020204" pitchFamily="66" charset="0"/>
              </a:rPr>
              <a:t>      IAP State secretary,Bihar-2010-2011</a:t>
            </a:r>
          </a:p>
          <a:p>
            <a:pPr algn="l">
              <a:defRPr/>
            </a:pPr>
            <a:r>
              <a:rPr lang="en-US" b="1" dirty="0" smtClean="0">
                <a:latin typeface="Comic Sans MS" panose="030F0702030302020204" pitchFamily="66" charset="0"/>
              </a:rPr>
              <a:t>      NNF State secretary,Bihar-2008-2009</a:t>
            </a:r>
            <a:endParaRPr lang="en-US" dirty="0" smtClean="0">
              <a:latin typeface="Impact" panose="020B0806030902050204" pitchFamily="34" charset="0"/>
            </a:endParaRPr>
          </a:p>
          <a:p>
            <a:pPr algn="l">
              <a:defRPr/>
            </a:pPr>
            <a:r>
              <a:rPr lang="en-US" b="1" dirty="0" smtClean="0">
                <a:latin typeface="Comic Sans MS" panose="030F0702030302020204" pitchFamily="66" charset="0"/>
              </a:rPr>
              <a:t>      Fellow of Indian Academy of Pediatrics (FIAP)</a:t>
            </a:r>
          </a:p>
          <a:p>
            <a:pPr algn="l">
              <a:defRPr/>
            </a:pPr>
            <a:r>
              <a:rPr lang="en-US" dirty="0" smtClean="0">
                <a:latin typeface="Impact" panose="020B0806030902050204" pitchFamily="34" charset="0"/>
              </a:rPr>
              <a:t>	</a:t>
            </a:r>
          </a:p>
          <a:p>
            <a:pPr algn="l">
              <a:defRPr/>
            </a:pPr>
            <a:r>
              <a:rPr lang="en-US" dirty="0" smtClean="0">
                <a:latin typeface="Impact" panose="020B0806030902050204" pitchFamily="34" charset="0"/>
              </a:rPr>
              <a:t>          </a:t>
            </a:r>
            <a:r>
              <a:rPr lang="en-US" b="1" dirty="0" smtClean="0">
                <a:latin typeface="Comic Sans MS" panose="030F0702030302020204" pitchFamily="66" charset="0"/>
              </a:rPr>
              <a:t>                   Chief Consultant </a:t>
            </a:r>
          </a:p>
          <a:p>
            <a:pPr algn="l">
              <a:defRPr/>
            </a:pPr>
            <a:r>
              <a:rPr lang="en-US" sz="3200" b="1" dirty="0" smtClean="0">
                <a:latin typeface="Comic Sans MS" panose="030F0702030302020204" pitchFamily="66" charset="0"/>
              </a:rPr>
              <a:t>                  </a:t>
            </a:r>
            <a:r>
              <a:rPr lang="en-US" sz="3200" b="1" dirty="0" err="1" smtClean="0">
                <a:latin typeface="Comic Sans MS" panose="030F0702030302020204" pitchFamily="66" charset="0"/>
              </a:rPr>
              <a:t>Shiv</a:t>
            </a:r>
            <a:r>
              <a:rPr lang="en-US" sz="3200" b="1" dirty="0" smtClean="0">
                <a:latin typeface="Comic Sans MS" panose="030F0702030302020204" pitchFamily="66" charset="0"/>
              </a:rPr>
              <a:t> </a:t>
            </a:r>
            <a:r>
              <a:rPr lang="en-US" sz="3200" b="1" dirty="0" err="1" smtClean="0">
                <a:latin typeface="Comic Sans MS" panose="030F0702030302020204" pitchFamily="66" charset="0"/>
              </a:rPr>
              <a:t>Shishu</a:t>
            </a:r>
            <a:r>
              <a:rPr lang="en-US" sz="3200" b="1" dirty="0" smtClean="0">
                <a:latin typeface="Comic Sans MS" panose="030F0702030302020204" pitchFamily="66" charset="0"/>
              </a:rPr>
              <a:t> Hospital</a:t>
            </a:r>
            <a:endParaRPr lang="en-US" sz="2400" b="1" dirty="0" smtClean="0">
              <a:latin typeface="Comic Sans MS" panose="030F0702030302020204" pitchFamily="66" charset="0"/>
            </a:endParaRPr>
          </a:p>
          <a:p>
            <a:pPr algn="l">
              <a:defRPr/>
            </a:pPr>
            <a:r>
              <a:rPr lang="en-US" sz="2400" b="1" dirty="0" smtClean="0">
                <a:latin typeface="Comic Sans MS" panose="030F0702030302020204" pitchFamily="66" charset="0"/>
              </a:rPr>
              <a:t>                 K-208, P.C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Colony,Hanuman</a:t>
            </a:r>
            <a:r>
              <a:rPr lang="en-US" sz="2400" dirty="0" smtClean="0">
                <a:latin typeface="Comic Sans MS" panose="030F0702030302020204" pitchFamily="66" charset="0"/>
              </a:rPr>
              <a:t> Nagar,</a:t>
            </a:r>
          </a:p>
          <a:p>
            <a:pPr algn="l"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                                  Patna – 800020</a:t>
            </a:r>
            <a:endParaRPr lang="en-US" sz="2400" b="1" dirty="0" smtClean="0">
              <a:latin typeface="Comic Sans MS" panose="030F0702030302020204" pitchFamily="66" charset="0"/>
            </a:endParaRPr>
          </a:p>
          <a:p>
            <a:pPr algn="l">
              <a:defRPr/>
            </a:pPr>
            <a:r>
              <a:rPr lang="en-US" sz="2400" b="1" dirty="0" smtClean="0">
                <a:latin typeface="Comic Sans MS" panose="030F0702030302020204" pitchFamily="66" charset="0"/>
              </a:rPr>
              <a:t>      </a:t>
            </a:r>
            <a:r>
              <a:rPr lang="en-US" b="1" dirty="0" smtClean="0">
                <a:latin typeface="Comic Sans MS" panose="030F0702030302020204" pitchFamily="66" charset="0"/>
              </a:rPr>
              <a:t>        Web site : www.shivshishuhospital.org,Mob:-9431047667</a:t>
            </a:r>
          </a:p>
          <a:p>
            <a:pPr algn="l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1200" y="1295400"/>
            <a:ext cx="3352800" cy="379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B4EE6F-B1F3-4B04-867E-59650803D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779"/>
            <a:ext cx="10515600" cy="604911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N" sz="3200" b="1" dirty="0"/>
              <a:t>Daily Requirement of Macro and Micronutrients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AF5FF6-482E-4E97-B682-6DD358C66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4738"/>
            <a:ext cx="10515600" cy="5711483"/>
          </a:xfrm>
        </p:spPr>
        <p:txBody>
          <a:bodyPr>
            <a:normAutofit fontScale="32500" lnSpcReduction="20000"/>
          </a:bodyPr>
          <a:lstStyle/>
          <a:p>
            <a:r>
              <a:rPr lang="en-US" sz="5900" b="0" i="0" dirty="0">
                <a:solidFill>
                  <a:srgbClr val="000000"/>
                </a:solidFill>
                <a:effectLst/>
              </a:rPr>
              <a:t> </a:t>
            </a:r>
            <a:r>
              <a:rPr lang="en-US" sz="5500" b="1" i="0" dirty="0">
                <a:solidFill>
                  <a:srgbClr val="000000"/>
                </a:solidFill>
                <a:effectLst/>
              </a:rPr>
              <a:t>The daily multiple calories, macronutrients, micronutrient supplements should contain key vitamins/minerals </a:t>
            </a:r>
            <a:endParaRPr lang="en-US" sz="7400" b="1" i="0" dirty="0">
              <a:solidFill>
                <a:srgbClr val="000000"/>
              </a:solidFill>
              <a:effectLst/>
            </a:endParaRPr>
          </a:p>
          <a:p>
            <a:pPr>
              <a:buNone/>
            </a:pPr>
            <a:r>
              <a:rPr lang="en-US" sz="4600" b="1" dirty="0" smtClean="0">
                <a:solidFill>
                  <a:srgbClr val="000000"/>
                </a:solidFill>
              </a:rPr>
              <a:t>   </a:t>
            </a:r>
            <a:r>
              <a:rPr lang="en-US" sz="4600" b="1" dirty="0" smtClean="0">
                <a:solidFill>
                  <a:srgbClr val="FF0000"/>
                </a:solidFill>
              </a:rPr>
              <a:t> CALORIES</a:t>
            </a:r>
            <a:r>
              <a:rPr lang="en-US" sz="4600" dirty="0" smtClean="0">
                <a:solidFill>
                  <a:srgbClr val="FF0000"/>
                </a:solidFill>
              </a:rPr>
              <a:t>-</a:t>
            </a:r>
            <a:endParaRPr lang="en-US" sz="4600" dirty="0">
              <a:solidFill>
                <a:srgbClr val="FF0000"/>
              </a:solidFill>
            </a:endParaRPr>
          </a:p>
          <a:p>
            <a:r>
              <a:rPr lang="en-US" sz="4600" b="0" i="0" dirty="0">
                <a:solidFill>
                  <a:srgbClr val="000000"/>
                </a:solidFill>
                <a:effectLst/>
              </a:rPr>
              <a:t>Key nutritional factor in determining birth weight</a:t>
            </a:r>
          </a:p>
          <a:p>
            <a:r>
              <a:rPr lang="en-US" sz="4600" dirty="0">
                <a:solidFill>
                  <a:srgbClr val="000000"/>
                </a:solidFill>
              </a:rPr>
              <a:t>Increase daily caloric intake by 340 to 450 additional kcal per day in 2</a:t>
            </a:r>
            <a:r>
              <a:rPr lang="en-US" sz="4600" baseline="30000" dirty="0">
                <a:solidFill>
                  <a:srgbClr val="000000"/>
                </a:solidFill>
              </a:rPr>
              <a:t>nd</a:t>
            </a:r>
            <a:r>
              <a:rPr lang="en-US" sz="4600" dirty="0">
                <a:solidFill>
                  <a:srgbClr val="000000"/>
                </a:solidFill>
              </a:rPr>
              <a:t> and 3</a:t>
            </a:r>
            <a:r>
              <a:rPr lang="en-US" sz="4600" baseline="30000" dirty="0">
                <a:solidFill>
                  <a:srgbClr val="000000"/>
                </a:solidFill>
              </a:rPr>
              <a:t>rd</a:t>
            </a:r>
            <a:r>
              <a:rPr lang="en-US" sz="4600" dirty="0">
                <a:solidFill>
                  <a:srgbClr val="000000"/>
                </a:solidFill>
              </a:rPr>
              <a:t> </a:t>
            </a:r>
            <a:r>
              <a:rPr lang="en-US" sz="5100" dirty="0">
                <a:solidFill>
                  <a:srgbClr val="000000"/>
                </a:solidFill>
              </a:rPr>
              <a:t>trimester respectively</a:t>
            </a:r>
          </a:p>
          <a:p>
            <a:endParaRPr lang="en-US" sz="5100" b="1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5100" b="1" dirty="0" smtClean="0">
                <a:solidFill>
                  <a:srgbClr val="FF0000"/>
                </a:solidFill>
              </a:rPr>
              <a:t>     MACRONUTRIENTS-</a:t>
            </a:r>
            <a:endParaRPr lang="en-US" sz="5100" b="1" dirty="0">
              <a:solidFill>
                <a:srgbClr val="FF0000"/>
              </a:solidFill>
            </a:endParaRPr>
          </a:p>
          <a:p>
            <a:r>
              <a:rPr lang="en-US" sz="5100" b="1" dirty="0">
                <a:solidFill>
                  <a:srgbClr val="000000"/>
                </a:solidFill>
              </a:rPr>
              <a:t>PROTEIN</a:t>
            </a:r>
            <a:r>
              <a:rPr lang="en-US" sz="5100" dirty="0">
                <a:solidFill>
                  <a:srgbClr val="000000"/>
                </a:solidFill>
              </a:rPr>
              <a:t>-Fetal/pregnancy unit consumes 1 kg of protein during </a:t>
            </a:r>
            <a:r>
              <a:rPr lang="en-US" sz="5100" dirty="0" err="1">
                <a:solidFill>
                  <a:srgbClr val="000000"/>
                </a:solidFill>
              </a:rPr>
              <a:t>pregnency</a:t>
            </a:r>
            <a:endParaRPr lang="en-US" sz="5100" dirty="0">
              <a:solidFill>
                <a:srgbClr val="000000"/>
              </a:solidFill>
            </a:endParaRPr>
          </a:p>
          <a:p>
            <a:r>
              <a:rPr lang="en-US" sz="5100" dirty="0">
                <a:solidFill>
                  <a:srgbClr val="000000"/>
                </a:solidFill>
              </a:rPr>
              <a:t>Intake of pregnant women-1.1g/kg/day</a:t>
            </a:r>
          </a:p>
          <a:p>
            <a:r>
              <a:rPr lang="en-US" sz="5100" dirty="0">
                <a:solidFill>
                  <a:srgbClr val="000000"/>
                </a:solidFill>
              </a:rPr>
              <a:t>Use of protein powder or high protein beverages should be discouraged.</a:t>
            </a:r>
          </a:p>
          <a:p>
            <a:pPr>
              <a:buNone/>
            </a:pPr>
            <a:endParaRPr lang="en-US" sz="5400" b="1" dirty="0"/>
          </a:p>
          <a:p>
            <a:pPr>
              <a:buNone/>
            </a:pPr>
            <a:r>
              <a:rPr lang="en-US" sz="5400" b="1" dirty="0"/>
              <a:t>CARBOHYDRATES</a:t>
            </a:r>
            <a:r>
              <a:rPr lang="en-US" sz="5400" dirty="0"/>
              <a:t>-</a:t>
            </a:r>
          </a:p>
          <a:p>
            <a:r>
              <a:rPr lang="en-US" sz="5400" dirty="0"/>
              <a:t>Increase to 175 g/day, up from 130 in non pregnant women</a:t>
            </a:r>
          </a:p>
          <a:p>
            <a:r>
              <a:rPr lang="en-US" sz="5400" dirty="0"/>
              <a:t>Highly processed food should be minimized.</a:t>
            </a:r>
          </a:p>
          <a:p>
            <a:r>
              <a:rPr lang="en-US" sz="5400" b="1" dirty="0"/>
              <a:t>Fiber intake</a:t>
            </a:r>
            <a:r>
              <a:rPr lang="en-US" sz="5400" dirty="0"/>
              <a:t>-28g/day along with adequate fluid intake to prevent constipation</a:t>
            </a:r>
          </a:p>
          <a:p>
            <a:r>
              <a:rPr lang="en-US" sz="5400" b="1" dirty="0"/>
              <a:t>FAT</a:t>
            </a:r>
            <a:r>
              <a:rPr lang="en-US" sz="5400" dirty="0"/>
              <a:t>-Trans fatty acid have adverse effect on fetal growth and development by interfering with essential fatty acid metabolism.</a:t>
            </a:r>
          </a:p>
          <a:p>
            <a:r>
              <a:rPr lang="en-US" sz="5400" dirty="0"/>
              <a:t>TFA </a:t>
            </a:r>
            <a:r>
              <a:rPr lang="en-US" sz="5400" dirty="0" smtClean="0"/>
              <a:t>should be </a:t>
            </a:r>
            <a:r>
              <a:rPr lang="en-US" sz="5400" dirty="0"/>
              <a:t>minimized or avoided .</a:t>
            </a:r>
            <a:endParaRPr lang="en-US" sz="51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391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715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/>
              <a:t>MICRONUTRIENTS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                     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  IRON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Fetal/placental development</a:t>
            </a:r>
          </a:p>
          <a:p>
            <a:r>
              <a:rPr lang="en-US" dirty="0"/>
              <a:t>Expand the maternal red cell mass</a:t>
            </a:r>
          </a:p>
          <a:p>
            <a:r>
              <a:rPr lang="en-US" dirty="0"/>
              <a:t>Most bioavailable form is heme iron which is found in meat, poultry and fish</a:t>
            </a:r>
          </a:p>
          <a:p>
            <a:r>
              <a:rPr lang="en-US" dirty="0"/>
              <a:t>Absorption of non heme iron is enhanced by vit c rich foods or muscle tissue and inhibited by dairy products, coffee/tea/cocoa.</a:t>
            </a:r>
          </a:p>
          <a:p>
            <a:r>
              <a:rPr lang="en-US" dirty="0"/>
              <a:t>Women with iron deficiency anemia (&lt;11g/dl Hb in first or 3</a:t>
            </a:r>
            <a:r>
              <a:rPr lang="en-US" baseline="30000" dirty="0"/>
              <a:t>rd</a:t>
            </a:r>
            <a:r>
              <a:rPr lang="en-US" dirty="0"/>
              <a:t> trimester) should receive an additional iron supplement (30 to 120 mg per day) until the anemia corrected.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215" y="243009"/>
            <a:ext cx="10888394" cy="63758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                         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 CALCIUM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FETAL SKELETAL DEVELOPMENT requires about 30 gm of ca during pregnancy </a:t>
            </a:r>
          </a:p>
          <a:p>
            <a:r>
              <a:rPr lang="en-US" dirty="0"/>
              <a:t>RDA-1000 mg/day</a:t>
            </a:r>
          </a:p>
          <a:p>
            <a:r>
              <a:rPr lang="en-US" dirty="0"/>
              <a:t>Calcium supplementation do not reduce the preterm birth or low birth weight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                                                          VIT D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RDA-600IU for all reproductive age women, including during pregnancy or lactation</a:t>
            </a:r>
          </a:p>
          <a:p>
            <a:r>
              <a:rPr lang="en-US" dirty="0"/>
              <a:t>Above RDA </a:t>
            </a:r>
            <a:r>
              <a:rPr lang="en-US" dirty="0" smtClean="0"/>
              <a:t>do not </a:t>
            </a:r>
            <a:r>
              <a:rPr lang="en-US" dirty="0"/>
              <a:t>reduce adverse pregnancy outcome(preeclampsia or stillbirth).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                             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FOLIC </a:t>
            </a:r>
            <a:r>
              <a:rPr lang="en-US" b="1" dirty="0">
                <a:solidFill>
                  <a:srgbClr val="FF0000"/>
                </a:solidFill>
              </a:rPr>
              <a:t>ACID</a:t>
            </a:r>
          </a:p>
          <a:p>
            <a:r>
              <a:rPr lang="en-US" dirty="0"/>
              <a:t>0.4 to 0.8 mg one month before and for the first two to three months after conception</a:t>
            </a:r>
          </a:p>
          <a:p>
            <a:r>
              <a:rPr lang="en-US" dirty="0"/>
              <a:t>Reduce the risk of child with a neural tube defect.</a:t>
            </a:r>
          </a:p>
          <a:p>
            <a:r>
              <a:rPr lang="en-US" dirty="0"/>
              <a:t>0.6 mg per day thereafter to meet the growth needs of the fetus and placenta</a:t>
            </a:r>
          </a:p>
          <a:p>
            <a:r>
              <a:rPr lang="en-US" dirty="0"/>
              <a:t>4mg per day for women known to be at increased risk for NTD</a:t>
            </a:r>
            <a:r>
              <a:rPr lang="en-US" sz="2400" dirty="0"/>
              <a:t>(HISTORY OF PREVIOUSLY AFFECTED INFANT,MATERNAL USE OF ANTICOVULSANT).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18" y="239150"/>
            <a:ext cx="11619913" cy="66188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                                       Zinc</a:t>
            </a:r>
            <a:endParaRPr lang="en-US" sz="4400" b="1" dirty="0">
              <a:solidFill>
                <a:srgbClr val="FF0000"/>
              </a:solidFill>
            </a:endParaRPr>
          </a:p>
          <a:p>
            <a:r>
              <a:rPr lang="en-US" sz="3200" dirty="0"/>
              <a:t>Essential for normal growth</a:t>
            </a:r>
          </a:p>
          <a:p>
            <a:r>
              <a:rPr lang="en-US" sz="3200" dirty="0" smtClean="0"/>
              <a:t>Increases </a:t>
            </a:r>
            <a:r>
              <a:rPr lang="en-US" sz="3200" dirty="0"/>
              <a:t>birth weight</a:t>
            </a:r>
          </a:p>
          <a:p>
            <a:r>
              <a:rPr lang="en-US" sz="3200" dirty="0" smtClean="0"/>
              <a:t>Does </a:t>
            </a:r>
            <a:r>
              <a:rPr lang="en-US" sz="3200" dirty="0"/>
              <a:t>not improve any pregnancy outcome except 14% reduction in preterm births.</a:t>
            </a:r>
          </a:p>
          <a:p>
            <a:r>
              <a:rPr lang="en-US" sz="3200" dirty="0"/>
              <a:t>Women at risk for severe zinc deficiency are-</a:t>
            </a:r>
          </a:p>
          <a:p>
            <a:pPr>
              <a:buNone/>
            </a:pPr>
            <a:r>
              <a:rPr lang="en-US" sz="3200" dirty="0"/>
              <a:t>              active inflammatory bowel disease</a:t>
            </a:r>
          </a:p>
          <a:p>
            <a:pPr>
              <a:buNone/>
            </a:pPr>
            <a:r>
              <a:rPr lang="en-US" sz="3200" dirty="0"/>
              <a:t>               acrodermatitis </a:t>
            </a:r>
            <a:r>
              <a:rPr lang="en-US" sz="3200" dirty="0" err="1"/>
              <a:t>enteropathica</a:t>
            </a:r>
            <a:r>
              <a:rPr lang="en-US" sz="3200" dirty="0"/>
              <a:t> , pica</a:t>
            </a:r>
          </a:p>
          <a:p>
            <a:pPr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                                       IODINE</a:t>
            </a:r>
            <a:endParaRPr lang="en-US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>
                <a:solidFill>
                  <a:srgbClr val="FF0000"/>
                </a:solidFill>
              </a:rPr>
              <a:t>WHO</a:t>
            </a:r>
            <a:r>
              <a:rPr lang="en-US" sz="3200" dirty="0"/>
              <a:t>—250 mcg during pregnancy and lactation.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F0000"/>
                </a:solidFill>
              </a:rPr>
              <a:t>Thyroid association </a:t>
            </a:r>
            <a:r>
              <a:rPr lang="en-US" sz="3200" dirty="0"/>
              <a:t>recommends that women who are planning pregnancy, lactating or pregnant supplement their diet with oral multivitamin that contains 150 mcg of iodine in form of potassium iodide. </a:t>
            </a:r>
          </a:p>
          <a:p>
            <a:endParaRPr lang="en-US" sz="3200" dirty="0"/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18" y="239150"/>
            <a:ext cx="11619913" cy="6618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                                                  </a:t>
            </a:r>
            <a:r>
              <a:rPr lang="en-US" sz="3600" b="1" dirty="0" smtClean="0">
                <a:solidFill>
                  <a:srgbClr val="FF0000"/>
                </a:solidFill>
              </a:rPr>
              <a:t>VIT </a:t>
            </a:r>
            <a:r>
              <a:rPr lang="en-US" sz="3600" b="1" dirty="0">
                <a:solidFill>
                  <a:srgbClr val="FF0000"/>
                </a:solidFill>
              </a:rPr>
              <a:t>A</a:t>
            </a:r>
          </a:p>
          <a:p>
            <a:r>
              <a:rPr lang="en-US" sz="3200" dirty="0"/>
              <a:t>Non pregnant -</a:t>
            </a:r>
            <a:r>
              <a:rPr lang="en-US" sz="3200" dirty="0">
                <a:solidFill>
                  <a:srgbClr val="FF0000"/>
                </a:solidFill>
              </a:rPr>
              <a:t>700mcg/day</a:t>
            </a:r>
          </a:p>
          <a:p>
            <a:r>
              <a:rPr lang="en-US" sz="3200" dirty="0"/>
              <a:t>Pregnant women-</a:t>
            </a:r>
            <a:r>
              <a:rPr lang="en-US" sz="3200" dirty="0">
                <a:solidFill>
                  <a:srgbClr val="FF0000"/>
                </a:solidFill>
              </a:rPr>
              <a:t>770 mcg/day</a:t>
            </a:r>
          </a:p>
          <a:p>
            <a:r>
              <a:rPr lang="en-US" sz="3200" dirty="0"/>
              <a:t>In developing countries deficiency is concerned as it is associated with maternal xeropthalmia, night </a:t>
            </a:r>
            <a:r>
              <a:rPr lang="en-US" sz="3200" dirty="0" smtClean="0"/>
              <a:t>blindness, </a:t>
            </a:r>
            <a:r>
              <a:rPr lang="en-US" sz="3200" dirty="0"/>
              <a:t>anemia and infections </a:t>
            </a:r>
          </a:p>
          <a:p>
            <a:r>
              <a:rPr lang="en-US" sz="3200" dirty="0"/>
              <a:t>In endemic area a </a:t>
            </a:r>
            <a:r>
              <a:rPr lang="en-US" sz="3200" dirty="0">
                <a:solidFill>
                  <a:srgbClr val="FF0000"/>
                </a:solidFill>
              </a:rPr>
              <a:t>weekly</a:t>
            </a:r>
            <a:r>
              <a:rPr lang="en-US" sz="3200" dirty="0"/>
              <a:t> supplement less than 25000 IU appears to have some maternal and fetal/neonatal health benefits.</a:t>
            </a:r>
          </a:p>
          <a:p>
            <a:endParaRPr lang="en-US" sz="3200" dirty="0"/>
          </a:p>
          <a:p>
            <a:pPr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078356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809849" cy="858764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b="1" dirty="0"/>
              <a:t>ADVERSE  EFFECTS FROM EXCESSIVE SUPPLEMENTATION AND DIETRY INTAKE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708" y="1730326"/>
            <a:ext cx="10951698" cy="4762548"/>
          </a:xfrm>
        </p:spPr>
        <p:txBody>
          <a:bodyPr>
            <a:normAutofit fontScale="62500" lnSpcReduction="20000"/>
          </a:bodyPr>
          <a:lstStyle/>
          <a:p>
            <a:pPr lvl="1">
              <a:buNone/>
            </a:pPr>
            <a:r>
              <a:rPr lang="en-US" sz="3200" b="1" dirty="0"/>
              <a:t>VIT A</a:t>
            </a:r>
          </a:p>
          <a:p>
            <a:pPr lvl="1">
              <a:buNone/>
            </a:pPr>
            <a:r>
              <a:rPr lang="en-US" sz="2900" dirty="0"/>
              <a:t>CAN BE TERATOGENIC</a:t>
            </a:r>
          </a:p>
          <a:p>
            <a:pPr lvl="1">
              <a:buNone/>
            </a:pPr>
            <a:r>
              <a:rPr lang="en-US" sz="2900" dirty="0"/>
              <a:t>Avoid liver consumption during pregnancy as it is rich in Vit A</a:t>
            </a:r>
          </a:p>
          <a:p>
            <a:pPr lvl="1">
              <a:buNone/>
            </a:pPr>
            <a:endParaRPr lang="en-US" sz="2600" dirty="0"/>
          </a:p>
          <a:p>
            <a:pPr lvl="1">
              <a:buNone/>
            </a:pPr>
            <a:r>
              <a:rPr lang="en-US" sz="3200" b="1" dirty="0"/>
              <a:t>IODINE</a:t>
            </a:r>
          </a:p>
          <a:p>
            <a:pPr lvl="1">
              <a:buNone/>
            </a:pPr>
            <a:r>
              <a:rPr lang="en-US" sz="2900" dirty="0"/>
              <a:t>Can cause fetal goiter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r>
              <a:rPr lang="en-US" sz="3200" b="1" dirty="0"/>
              <a:t>VIT D</a:t>
            </a:r>
          </a:p>
          <a:p>
            <a:pPr lvl="1">
              <a:buNone/>
            </a:pPr>
            <a:r>
              <a:rPr lang="en-US" sz="2900" b="1" dirty="0"/>
              <a:t>S</a:t>
            </a:r>
            <a:r>
              <a:rPr lang="en-US" sz="2900" dirty="0"/>
              <a:t>afe upper limit-4000 </a:t>
            </a:r>
            <a:r>
              <a:rPr lang="en-US" sz="2900" dirty="0" err="1"/>
              <a:t>iu</a:t>
            </a:r>
            <a:r>
              <a:rPr lang="en-US" sz="2900" dirty="0"/>
              <a:t> daily(100mcg)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r>
              <a:rPr lang="en-US" sz="3200" b="1" dirty="0"/>
              <a:t>VIT E</a:t>
            </a:r>
          </a:p>
          <a:p>
            <a:pPr lvl="1">
              <a:lnSpc>
                <a:spcPct val="120000"/>
              </a:lnSpc>
              <a:buNone/>
            </a:pPr>
            <a:r>
              <a:rPr lang="en-US" sz="3200" dirty="0"/>
              <a:t>Self reported abdominal pain and premature rupture of membrane at term.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women should take a supplement of 0.4 to 0.8 mg per day. Higher doses (4 mg per day) are recommended for women known to be at increased risk for offspring with neural tube defects.</a:t>
            </a:r>
          </a:p>
          <a:p>
            <a:pPr lvl="1">
              <a:buNone/>
            </a:pPr>
            <a:endParaRPr lang="en-US" sz="3400" b="0" i="0" dirty="0">
              <a:solidFill>
                <a:srgbClr val="000000"/>
              </a:solidFill>
              <a:effectLst/>
            </a:endParaRPr>
          </a:p>
          <a:p>
            <a:r>
              <a:rPr lang="en-US" sz="3400" b="0" i="0" dirty="0">
                <a:solidFill>
                  <a:srgbClr val="000000"/>
                </a:solidFill>
                <a:effectLst/>
              </a:rPr>
              <a:t>Excessive intake of vitamin A (greater than 10,000 international units per day) and/or iodine can have harmful fetal effects.</a:t>
            </a:r>
            <a:endParaRPr lang="en-IN" sz="3400" dirty="0"/>
          </a:p>
          <a:p>
            <a:pPr lvl="1">
              <a:buNone/>
            </a:pP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CB41C8-EE22-43B9-B45A-143C39B47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0714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N" sz="3200" b="1" dirty="0"/>
              <a:t>Lactating women nutrition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92F54F-A692-4558-BC21-0DAA525A7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</a:rPr>
              <a:t>Early feeding and nutrition </a:t>
            </a:r>
            <a:r>
              <a:rPr lang="en-US" sz="2400" dirty="0">
                <a:solidFill>
                  <a:srgbClr val="000000"/>
                </a:solidFill>
              </a:rPr>
              <a:t>are of importance in the origin of adult diseases such as type 2 diabetes, hypertension, obesity, and the metabolic syndrome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</a:rPr>
              <a:t>The American Academy of Pediatrics (</a:t>
            </a:r>
            <a:r>
              <a:rPr lang="en-US" sz="2400" dirty="0">
                <a:solidFill>
                  <a:srgbClr val="FF0000"/>
                </a:solidFill>
              </a:rPr>
              <a:t>AAP</a:t>
            </a:r>
            <a:r>
              <a:rPr lang="en-US" sz="2400" dirty="0">
                <a:solidFill>
                  <a:srgbClr val="000000"/>
                </a:solidFill>
              </a:rPr>
              <a:t>) and World Health Organization(</a:t>
            </a:r>
            <a:r>
              <a:rPr lang="en-US" sz="2400" dirty="0">
                <a:solidFill>
                  <a:srgbClr val="FF0000"/>
                </a:solidFill>
              </a:rPr>
              <a:t>WHO</a:t>
            </a:r>
            <a:r>
              <a:rPr lang="en-US" sz="2400" dirty="0">
                <a:solidFill>
                  <a:srgbClr val="000000"/>
                </a:solidFill>
              </a:rPr>
              <a:t>) have declared breastfeeding and the administration of human milk to be the normative practice for infant feeding and nutrition.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</a:rPr>
              <a:t>Maternal milk production </a:t>
            </a:r>
            <a:r>
              <a:rPr lang="en-US" sz="2400" dirty="0">
                <a:solidFill>
                  <a:srgbClr val="000000"/>
                </a:solidFill>
              </a:rPr>
              <a:t>is dependent upon mobilization of maternal stores and dietary consumption.</a:t>
            </a:r>
            <a:endParaRPr lang="en-IN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8234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8D6CFB5-251B-493F-9998-2ACC8449D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4572"/>
            <a:ext cx="10515600" cy="61053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000000"/>
                </a:solidFill>
              </a:rPr>
              <a:t>                                                     BODY </a:t>
            </a:r>
            <a:r>
              <a:rPr lang="en-US" b="1" dirty="0">
                <a:solidFill>
                  <a:srgbClr val="000000"/>
                </a:solidFill>
              </a:rPr>
              <a:t>WEIGHT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</a:rPr>
              <a:t>Changes in maternal body composition </a:t>
            </a:r>
            <a:r>
              <a:rPr lang="en-US" sz="2400" dirty="0">
                <a:solidFill>
                  <a:srgbClr val="000000"/>
                </a:solidFill>
              </a:rPr>
              <a:t>vary during breastfeeding. Typically, there is a mild gradual weight loss during the first six months postpartum, with preservation of lean body mass.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</a:rPr>
              <a:t>Infant demand </a:t>
            </a:r>
            <a:r>
              <a:rPr lang="en-US" sz="2400" dirty="0">
                <a:solidFill>
                  <a:srgbClr val="000000"/>
                </a:solidFill>
              </a:rPr>
              <a:t>is the major factor in determining milk volume.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Maternal factors associated with decreased milk volume </a:t>
            </a:r>
            <a:r>
              <a:rPr lang="en-US" sz="2400" dirty="0">
                <a:solidFill>
                  <a:srgbClr val="000000"/>
                </a:solidFill>
              </a:rPr>
              <a:t>include maternal stress, anxiety, fatigue, illness, maternal insulin resistance, hormonal oral contraceptives, and smoking.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</a:rPr>
              <a:t>Lactation requires </a:t>
            </a:r>
            <a:r>
              <a:rPr lang="en-US" sz="2400" dirty="0">
                <a:solidFill>
                  <a:srgbClr val="000000"/>
                </a:solidFill>
              </a:rPr>
              <a:t>additional energy and nutrients in the maternal diet including protein, vitamins A and E, and several other vitamins and minerals</a:t>
            </a:r>
          </a:p>
          <a:p>
            <a:r>
              <a:rPr lang="en-US" sz="2400" dirty="0"/>
              <a:t>Mild to moderate </a:t>
            </a:r>
            <a:r>
              <a:rPr lang="en-US" sz="2400" dirty="0" smtClean="0"/>
              <a:t>variations </a:t>
            </a:r>
            <a:r>
              <a:rPr lang="en-US" sz="2400" dirty="0"/>
              <a:t>in maternal diet, energy balance and aerobic exercise don't affect milk production</a:t>
            </a:r>
          </a:p>
          <a:p>
            <a:r>
              <a:rPr lang="en-US" sz="2400" dirty="0" smtClean="0"/>
              <a:t> </a:t>
            </a:r>
            <a:r>
              <a:rPr lang="en-US" sz="2400" dirty="0">
                <a:solidFill>
                  <a:srgbClr val="FF0000"/>
                </a:solidFill>
              </a:rPr>
              <a:t>15% </a:t>
            </a:r>
            <a:r>
              <a:rPr lang="en-US" sz="2400" dirty="0" smtClean="0">
                <a:solidFill>
                  <a:srgbClr val="FF0000"/>
                </a:solidFill>
              </a:rPr>
              <a:t>decrease </a:t>
            </a:r>
            <a:r>
              <a:rPr lang="en-US" sz="2400" dirty="0" smtClean="0"/>
              <a:t>in milk </a:t>
            </a:r>
            <a:r>
              <a:rPr lang="en-US" sz="2400" dirty="0"/>
              <a:t>production when </a:t>
            </a:r>
            <a:r>
              <a:rPr lang="en-US" sz="2400" dirty="0" smtClean="0"/>
              <a:t>calories intake &lt; </a:t>
            </a:r>
            <a:r>
              <a:rPr lang="en-US" sz="2400" dirty="0"/>
              <a:t>1500 </a:t>
            </a:r>
            <a:r>
              <a:rPr lang="en-US" sz="2400" dirty="0" smtClean="0"/>
              <a:t>/day .</a:t>
            </a:r>
            <a:endParaRPr lang="en-US" sz="2400" dirty="0"/>
          </a:p>
          <a:p>
            <a:pPr marL="0" indent="0" algn="just">
              <a:buNone/>
            </a:pPr>
            <a:endParaRPr lang="en-IN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819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4783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MILK VOLUME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750 to 800 ml per day</a:t>
            </a:r>
          </a:p>
          <a:p>
            <a:r>
              <a:rPr lang="en-US" dirty="0"/>
              <a:t>Can exceed 2000 ml per day in hyper-lactation or nursing twins or triplets</a:t>
            </a:r>
          </a:p>
          <a:p>
            <a:r>
              <a:rPr lang="en-US" dirty="0"/>
              <a:t>Low on the first 2 days, increased markedly on day 3</a:t>
            </a:r>
          </a:p>
          <a:p>
            <a:r>
              <a:rPr lang="en-US" dirty="0"/>
              <a:t>Addition of milk substitutes or solid  food  reduces infant demand and decrease milk production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F55B3B-439D-414F-BDFB-2579F0434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4782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IN" sz="3200" b="1" dirty="0"/>
              <a:t>Calcium and Vitamin D supplementation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423D1B1-4332-4BFE-9283-E19380BA1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</a:rPr>
              <a:t>The recommended intake for calcium and vitamin D </a:t>
            </a:r>
            <a:r>
              <a:rPr lang="en-US" sz="2400" b="0" i="0" dirty="0">
                <a:solidFill>
                  <a:srgbClr val="FF0000"/>
                </a:solidFill>
                <a:effectLst/>
              </a:rPr>
              <a:t>by lactating women are the same as for nonlactating women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. </a:t>
            </a:r>
          </a:p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</a:rPr>
              <a:t>This is because maternal bone mineral content, which typically declines during lactation then rebounds after weaning, is not affected by the mother's intake of these nutrients. 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</a:rPr>
              <a:t>Breastfeeding does not increase the risk of </a:t>
            </a:r>
            <a:r>
              <a:rPr lang="en-US" sz="2400" dirty="0">
                <a:solidFill>
                  <a:srgbClr val="000000"/>
                </a:solidFill>
              </a:rPr>
              <a:t>low bone density</a:t>
            </a:r>
            <a:r>
              <a:rPr lang="en-US" sz="2400" dirty="0" smtClean="0">
                <a:solidFill>
                  <a:srgbClr val="000000"/>
                </a:solidFill>
              </a:rPr>
              <a:t>, osteoporosis </a:t>
            </a:r>
            <a:r>
              <a:rPr lang="en-US" sz="2400" dirty="0">
                <a:solidFill>
                  <a:srgbClr val="000000"/>
                </a:solidFill>
              </a:rPr>
              <a:t>or fracture in long term.</a:t>
            </a:r>
            <a:endParaRPr lang="en-US" sz="2400" b="0" i="0" dirty="0">
              <a:solidFill>
                <a:srgbClr val="000000"/>
              </a:solidFill>
              <a:effectLst/>
            </a:endParaRPr>
          </a:p>
          <a:p>
            <a:pPr algn="just"/>
            <a:r>
              <a:rPr lang="en-US" sz="2400" b="0" i="0" dirty="0">
                <a:solidFill>
                  <a:srgbClr val="FF0000"/>
                </a:solidFill>
                <a:effectLst/>
              </a:rPr>
              <a:t>Breast milk is low in vitamin D 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and supplementation to the infant is required to prevent rickets.</a:t>
            </a:r>
          </a:p>
          <a:p>
            <a:pPr algn="just"/>
            <a:r>
              <a:rPr lang="en-US" sz="2400" dirty="0"/>
              <a:t>Rarely used strategy is supplementation of high dose of </a:t>
            </a:r>
            <a:r>
              <a:rPr lang="en-US" sz="2400" dirty="0" err="1"/>
              <a:t>vit</a:t>
            </a:r>
            <a:r>
              <a:rPr lang="en-US" sz="2400" dirty="0"/>
              <a:t> </a:t>
            </a:r>
            <a:r>
              <a:rPr lang="en-US" sz="2400" dirty="0" smtClean="0"/>
              <a:t>D to </a:t>
            </a:r>
            <a:r>
              <a:rPr lang="en-US" sz="2400" dirty="0"/>
              <a:t>lactating mother </a:t>
            </a:r>
            <a:r>
              <a:rPr lang="en-US" sz="2400" dirty="0" smtClean="0"/>
              <a:t>-can </a:t>
            </a:r>
            <a:r>
              <a:rPr lang="en-US" sz="2400" dirty="0"/>
              <a:t>lead to toxic level in milk</a:t>
            </a:r>
            <a:endParaRPr lang="en-US" sz="2400" b="0" i="0" dirty="0">
              <a:solidFill>
                <a:srgbClr val="000000"/>
              </a:solidFill>
              <a:effectLst/>
            </a:endParaRPr>
          </a:p>
          <a:p>
            <a:pPr algn="just"/>
            <a:endParaRPr lang="en-US" sz="2400" dirty="0">
              <a:solidFill>
                <a:srgbClr val="000000"/>
              </a:solidFill>
            </a:endParaRPr>
          </a:p>
          <a:p>
            <a:pPr algn="just"/>
            <a:endParaRPr lang="en-US" sz="2400" b="0" i="0" dirty="0">
              <a:solidFill>
                <a:srgbClr val="000000"/>
              </a:solidFill>
              <a:effectLst/>
            </a:endParaRPr>
          </a:p>
          <a:p>
            <a:pPr algn="just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2969399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BCDCC7-59E8-4A04-8176-C75B91BED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35" y="225083"/>
            <a:ext cx="11394831" cy="724485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IN" sz="3200" b="1" dirty="0"/>
              <a:t>Will be discussed under following headlines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330815-4D66-4B5F-825D-D04D00FD4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7308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/>
              <a:t>Pregnant women nutrition </a:t>
            </a:r>
            <a:r>
              <a:rPr lang="en-IN" sz="3200" dirty="0" smtClean="0"/>
              <a:t>its </a:t>
            </a:r>
            <a:r>
              <a:rPr lang="en-IN" sz="3200" dirty="0"/>
              <a:t>evidences and food diversity</a:t>
            </a:r>
          </a:p>
          <a:p>
            <a:pPr>
              <a:lnSpc>
                <a:spcPct val="150000"/>
              </a:lnSpc>
            </a:pPr>
            <a:r>
              <a:rPr lang="en-IN" sz="3200" dirty="0"/>
              <a:t>Lactating women nutrition </a:t>
            </a:r>
            <a:r>
              <a:rPr lang="en-IN" sz="3200" dirty="0" smtClean="0"/>
              <a:t>its </a:t>
            </a:r>
            <a:r>
              <a:rPr lang="en-IN" sz="3200" dirty="0"/>
              <a:t>evidences and food diversity</a:t>
            </a:r>
          </a:p>
          <a:p>
            <a:pPr>
              <a:lnSpc>
                <a:spcPct val="150000"/>
              </a:lnSpc>
            </a:pPr>
            <a:r>
              <a:rPr lang="en-IN" sz="3200" dirty="0"/>
              <a:t>Optimal nutrition of infant below 6 months and its evidences including preterm nutrition</a:t>
            </a:r>
          </a:p>
          <a:p>
            <a:pPr>
              <a:lnSpc>
                <a:spcPct val="150000"/>
              </a:lnSpc>
            </a:pPr>
            <a:r>
              <a:rPr lang="en-IN" sz="3200" dirty="0"/>
              <a:t>Nutrition of children below 5 years</a:t>
            </a:r>
          </a:p>
        </p:txBody>
      </p:sp>
    </p:spTree>
    <p:extLst>
      <p:ext uri="{BB962C8B-B14F-4D97-AF65-F5344CB8AC3E}">
        <p14:creationId xmlns:p14="http://schemas.microsoft.com/office/powerpoint/2010/main" xmlns="" val="2760260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580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/>
              <a:t>Other Fat-soluble Vitamins to mother and baby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861" y="1297452"/>
            <a:ext cx="10515600" cy="4351338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b="1" dirty="0"/>
              <a:t>VIT K </a:t>
            </a:r>
            <a:r>
              <a:rPr lang="en-US" sz="2400" dirty="0"/>
              <a:t>is low in breastmilk</a:t>
            </a:r>
          </a:p>
          <a:p>
            <a:pPr lvl="1"/>
            <a:r>
              <a:rPr lang="en-US" sz="2000" dirty="0"/>
              <a:t>routine administration of vit k to neonate to prevent vit k </a:t>
            </a:r>
            <a:r>
              <a:rPr lang="en-US" sz="2000" dirty="0" smtClean="0"/>
              <a:t>deficiency &amp; </a:t>
            </a:r>
            <a:r>
              <a:rPr lang="en-US" sz="2000" dirty="0"/>
              <a:t>bleeding.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b="1" dirty="0"/>
              <a:t>VIT A  </a:t>
            </a:r>
          </a:p>
          <a:p>
            <a:r>
              <a:rPr lang="en-US" sz="2400" dirty="0"/>
              <a:t>Supplementation no longer recommended for lactating women, neonate and infant up to 6 months of age. </a:t>
            </a:r>
          </a:p>
          <a:p>
            <a:r>
              <a:rPr lang="en-US" sz="2400" dirty="0"/>
              <a:t>High dose of vit A in infant and children 6m to 59 month where vit A deficiency is public health problem.                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E8034F-A503-4686-9997-82186A55D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704" y="261887"/>
            <a:ext cx="10515600" cy="728714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/>
              <a:t>Components of Optimal IYCF</a:t>
            </a:r>
            <a:endParaRPr lang="en-IN" sz="32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40AA7EC6-5A7A-45CC-8988-535E69E95A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990601"/>
          <a:ext cx="10972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5667A32D-0D5B-440E-9FBA-5161F2B4708C}"/>
              </a:ext>
            </a:extLst>
          </p:cNvPr>
          <p:cNvSpPr/>
          <p:nvPr/>
        </p:nvSpPr>
        <p:spPr>
          <a:xfrm>
            <a:off x="1917290" y="6091086"/>
            <a:ext cx="8421329" cy="37229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Active feeding of children during and after illness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4623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122"/>
            <a:ext cx="10745107" cy="671078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>Breastfeeding- Healthy Bodies, Healthy Brains</a:t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219200"/>
            <a:ext cx="114300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Breastfeeding alone can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 Under-5 mortality by 13%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Prevent 39, 00, 000 episodes of diarrhea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Prevents 34, 36, 560 episodes of pneumonia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Improves IQ in children by 3 points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Prevents 4, 915 deaths due to breast cancer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 obesity by 26%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 type-2 diabetes by 35%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 Rs. 4, 300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crores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the economy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US" sz="2800" b="1" dirty="0"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US" sz="2800" b="1" dirty="0"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cs typeface="Arial" pitchFamily="34" charset="0"/>
              </a:rPr>
              <a:t>Lancet 2013:</a:t>
            </a:r>
            <a:r>
              <a:rPr lang="en-US" sz="2800" dirty="0">
                <a:cs typeface="Arial" pitchFamily="34" charset="0"/>
              </a:rPr>
              <a:t>  initiation within the </a:t>
            </a:r>
            <a:r>
              <a:rPr lang="en-US" sz="2800" i="1" dirty="0">
                <a:cs typeface="Arial" pitchFamily="34" charset="0"/>
              </a:rPr>
              <a:t>first 24 hours </a:t>
            </a:r>
            <a:r>
              <a:rPr lang="en-US" sz="2800" dirty="0">
                <a:cs typeface="Arial" pitchFamily="34" charset="0"/>
              </a:rPr>
              <a:t>associated with 45% reduction in all-cause neo-natal mortality. </a:t>
            </a:r>
            <a:r>
              <a:rPr lang="en-US" sz="2800" b="1" i="1" dirty="0">
                <a:cs typeface="Arial" pitchFamily="34" charset="0"/>
              </a:rPr>
              <a:t>(LANCET/BPNI)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82200" y="628652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Lancet/BPNI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88" t="24399" r="34993" b="31850"/>
          <a:stretch/>
        </p:blipFill>
        <p:spPr bwMode="auto">
          <a:xfrm>
            <a:off x="7620000" y="1066800"/>
            <a:ext cx="365850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882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CCE01F-F74A-4CE1-A29A-FF95940F4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096"/>
            <a:ext cx="10601960" cy="646331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IN" sz="3200" b="1" dirty="0"/>
              <a:t/>
            </a:r>
            <a:br>
              <a:rPr lang="en-IN" sz="3200" b="1" dirty="0"/>
            </a:br>
            <a:r>
              <a:rPr lang="en-IN" sz="3200" b="1" dirty="0"/>
              <a:t>Diet for Pre-mature (weighing less than 2000 g.) Children</a:t>
            </a:r>
            <a:br>
              <a:rPr lang="en-IN" sz="3200" b="1" dirty="0"/>
            </a:br>
            <a:endParaRPr lang="en-IN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DF4EF67-97C4-4F39-AE77-BB19F6F24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6213"/>
            <a:ext cx="10561320" cy="4768110"/>
          </a:xfrm>
        </p:spPr>
        <p:txBody>
          <a:bodyPr>
            <a:normAutofit/>
          </a:bodyPr>
          <a:lstStyle/>
          <a:p>
            <a:pPr algn="l"/>
            <a:r>
              <a:rPr lang="en-US" sz="2000" b="0" i="0" dirty="0">
                <a:solidFill>
                  <a:srgbClr val="FF0000"/>
                </a:solidFill>
                <a:effectLst/>
                <a:latin typeface="FreightSans-Pro"/>
              </a:rPr>
              <a:t>Protein  and mineral content of human milk </a:t>
            </a:r>
            <a:r>
              <a:rPr lang="en-US" sz="2000" b="0" i="0" dirty="0">
                <a:solidFill>
                  <a:srgbClr val="444444"/>
                </a:solidFill>
                <a:effectLst/>
                <a:latin typeface="FreightSans-Pro"/>
              </a:rPr>
              <a:t>is insufficient to meet the needs of the growing preterm infant. </a:t>
            </a:r>
          </a:p>
          <a:p>
            <a:pPr algn="l"/>
            <a:r>
              <a:rPr lang="en-US" sz="2000" b="0" i="0" dirty="0">
                <a:solidFill>
                  <a:srgbClr val="FF0000"/>
                </a:solidFill>
                <a:effectLst/>
                <a:latin typeface="FreightSans-Pro"/>
              </a:rPr>
              <a:t>Fortification of Human Milk </a:t>
            </a:r>
            <a:r>
              <a:rPr lang="en-US" sz="2000" b="0" i="0" dirty="0">
                <a:solidFill>
                  <a:srgbClr val="444444"/>
                </a:solidFill>
                <a:effectLst/>
                <a:latin typeface="FreightSans-Pro"/>
              </a:rPr>
              <a:t>is indicated in order to supply the nutrients required and support the rapid rate of growth and bone mineralization in the preterm infant. </a:t>
            </a:r>
          </a:p>
          <a:p>
            <a:pPr marL="0" indent="0" algn="l">
              <a:buNone/>
            </a:pPr>
            <a:endParaRPr lang="en-US" sz="2000" b="0" i="0" dirty="0">
              <a:solidFill>
                <a:srgbClr val="444444"/>
              </a:solidFill>
              <a:effectLst/>
              <a:latin typeface="FreightSans-Pro"/>
            </a:endParaRPr>
          </a:p>
          <a:p>
            <a:pPr algn="l">
              <a:buFont typeface="+mj-lt"/>
              <a:buAutoNum type="arabicPeriod"/>
            </a:pPr>
            <a:r>
              <a:rPr lang="en-US" sz="2000" dirty="0">
                <a:solidFill>
                  <a:srgbClr val="444444"/>
                </a:solidFill>
                <a:latin typeface="FreightSans-Pro"/>
              </a:rPr>
              <a:t>Human Milk Fortifier (24 kcal/oz) is indicated for all breast milk fed infants weighing less than 1500 gm &amp; added till 40 </a:t>
            </a:r>
            <a:r>
              <a:rPr lang="en-US" sz="2000" dirty="0" err="1">
                <a:solidFill>
                  <a:srgbClr val="444444"/>
                </a:solidFill>
                <a:latin typeface="FreightSans-Pro"/>
              </a:rPr>
              <a:t>wks</a:t>
            </a:r>
            <a:r>
              <a:rPr lang="en-US" sz="2000" dirty="0">
                <a:solidFill>
                  <a:srgbClr val="444444"/>
                </a:solidFill>
                <a:latin typeface="FreightSans-Pro"/>
              </a:rPr>
              <a:t> post menstrual age (PMA) or attains 2 Kg </a:t>
            </a:r>
          </a:p>
          <a:p>
            <a:pPr algn="l">
              <a:buFont typeface="+mj-lt"/>
              <a:buAutoNum type="arabicPeriod"/>
            </a:pPr>
            <a:r>
              <a:rPr lang="en-US" sz="2000" dirty="0">
                <a:solidFill>
                  <a:srgbClr val="444444"/>
                </a:solidFill>
                <a:latin typeface="FreightSans-Pro"/>
              </a:rPr>
              <a:t>Human Milk Fortifier (24 kcal/oz) should be initiated when the infant is tolerating breast milk feeds of &gt; 100 ml/kg/day. </a:t>
            </a:r>
          </a:p>
          <a:p>
            <a:pPr algn="l">
              <a:buFont typeface="+mj-lt"/>
              <a:buAutoNum type="arabicPeriod"/>
            </a:pPr>
            <a:r>
              <a:rPr lang="en-US" sz="2000" dirty="0" err="1">
                <a:solidFill>
                  <a:srgbClr val="444444"/>
                </a:solidFill>
                <a:latin typeface="FreightSans-Pro"/>
              </a:rPr>
              <a:t>Lactodex</a:t>
            </a:r>
            <a:r>
              <a:rPr lang="en-US" sz="2000" dirty="0">
                <a:solidFill>
                  <a:srgbClr val="444444"/>
                </a:solidFill>
                <a:latin typeface="FreightSans-Pro"/>
              </a:rPr>
              <a:t> HMF -25ml EBM with 1 gm sachet.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9BFE2A8-56DE-45A8-A2B0-D28FF36212C0}"/>
              </a:ext>
            </a:extLst>
          </p:cNvPr>
          <p:cNvSpPr txBox="1"/>
          <p:nvPr/>
        </p:nvSpPr>
        <p:spPr>
          <a:xfrm>
            <a:off x="838200" y="893355"/>
            <a:ext cx="1051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solidFill>
                  <a:srgbClr val="C00000"/>
                </a:solidFill>
                <a:latin typeface="Roboto" panose="02000000000000000000" pitchFamily="2" charset="0"/>
              </a:rPr>
              <a:t>(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+mn-lt"/>
              </a:rPr>
              <a:t>Babies who were born early (before 37 weeks) or at a low birth weight (less than 5 pounds, 8 ounces) need special </a:t>
            </a:r>
            <a:r>
              <a:rPr lang="en-US" sz="1800" b="1" i="1" u="none" strike="noStrike" dirty="0">
                <a:solidFill>
                  <a:srgbClr val="C00000"/>
                </a:solidFill>
                <a:effectLst/>
                <a:latin typeface="+mn-lt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nutrition</a:t>
            </a:r>
            <a:r>
              <a:rPr lang="en-US" sz="1800" b="1" i="1" dirty="0">
                <a:solidFill>
                  <a:srgbClr val="C00000"/>
                </a:solidFill>
                <a:effectLst/>
                <a:latin typeface="+mn-lt"/>
              </a:rPr>
              <a:t> to help them catch up on growth. Breast-fed babies may get a fortifier added to the milk</a:t>
            </a:r>
            <a:r>
              <a:rPr lang="en-US" sz="1800" b="0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595874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="" xmlns:a16="http://schemas.microsoft.com/office/drawing/2014/main" id="{BB2905B8-54A0-400D-98A2-A046C2BBFE7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09600" y="274638"/>
            <a:ext cx="10972800" cy="849735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200" b="1" dirty="0"/>
              <a:t>Feeding of Children beyond 6 months (Complementary feeding)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="" xmlns:a16="http://schemas.microsoft.com/office/drawing/2014/main" id="{6D6C45F2-38FD-4FB5-A105-48AD83F0F7A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61067"/>
            <a:ext cx="5384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The process of giving an infant other foods and liquids along with breast milk or non-human milk as breast milk alone is no longer sufficient to meet the nutritional requirements.  </a:t>
            </a:r>
          </a:p>
          <a:p>
            <a:pPr eaLnBrk="1" hangingPunct="1">
              <a:defRPr/>
            </a:pPr>
            <a:r>
              <a:rPr lang="en-US" sz="2400" dirty="0"/>
              <a:t>These foods should complement rather than replace breastmilk.</a:t>
            </a:r>
          </a:p>
        </p:txBody>
      </p:sp>
      <p:pic>
        <p:nvPicPr>
          <p:cNvPr id="14340" name="Picture 9" descr="Helping Mother copy">
            <a:extLst>
              <a:ext uri="{FF2B5EF4-FFF2-40B4-BE49-F238E27FC236}">
                <a16:creationId xmlns="" xmlns:a16="http://schemas.microsoft.com/office/drawing/2014/main" id="{AF0BF4DC-C1B9-4402-BDBF-0CC4341694F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55" t="5067" r="14391"/>
          <a:stretch>
            <a:fillRect/>
          </a:stretch>
        </p:blipFill>
        <p:spPr>
          <a:xfrm>
            <a:off x="6172199" y="1761067"/>
            <a:ext cx="4570307" cy="3877733"/>
          </a:xfrm>
          <a:noFill/>
          <a:ln w="12700">
            <a:solidFill>
              <a:schemeClr val="hlink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D13FD6-5EC4-41F5-8F72-5F9E3141B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662920" cy="657648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IN" sz="3600" b="1" dirty="0"/>
              <a:t>Minimum Dietary Diversity for Children (6 Months To 5 Years)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FA2868-7750-41A3-9374-157CA9647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8853"/>
            <a:ext cx="10515600" cy="476811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800" b="1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dirty="0"/>
              <a:t>MDD-C is a dichotomous indicator of whether or not children 6 months to 5 years of age have consumed at least five out of Eight defined food groups the previous day or night.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0000400000000000000" pitchFamily="2"/>
              </a:rPr>
              <a:t>The ten food groups for </a:t>
            </a:r>
            <a:r>
              <a:rPr lang="en-IN" sz="1800" b="1" dirty="0">
                <a:latin typeface="Calibri" panose="020F0502020204030204" pitchFamily="34" charset="0"/>
                <a:ea typeface="Calibri" panose="020F0502020204030204" pitchFamily="34" charset="0"/>
                <a:cs typeface="Mangal" panose="00000400000000000000" pitchFamily="2"/>
              </a:rPr>
              <a:t>Children</a:t>
            </a: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0000400000000000000" pitchFamily="2"/>
              </a:rPr>
              <a:t>:</a:t>
            </a:r>
            <a:endParaRPr lang="en-US" sz="1800" b="1" dirty="0"/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0000400000000000000" pitchFamily="2"/>
              </a:rPr>
              <a:t>Breastmilk 				      2. Grains, white roots and tubers, and plantains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3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0000400000000000000" pitchFamily="2"/>
              </a:rPr>
              <a:t>Pulses (beans, peas and lentils)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Mangal" panose="00000400000000000000" pitchFamily="2"/>
              </a:rPr>
              <a:t>                               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0000400000000000000" pitchFamily="2"/>
              </a:rPr>
              <a:t>4. Milk and milk products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5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0000400000000000000" pitchFamily="2"/>
              </a:rPr>
              <a:t> Eggs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Mangal" panose="00000400000000000000" pitchFamily="2"/>
              </a:rPr>
              <a:t>		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0000400000000000000" pitchFamily="2"/>
              </a:rPr>
              <a:t>			        6. Meat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Mangal" panose="00000400000000000000" pitchFamily="2"/>
              </a:rPr>
              <a:t> 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0000400000000000000" pitchFamily="2"/>
              </a:rPr>
              <a:t>and fish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7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0000400000000000000" pitchFamily="2"/>
              </a:rPr>
              <a:t>Other vitamin A-rich fruits and vegetables </a:t>
            </a: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  <a:cs typeface="Mangal" panose="00000400000000000000" pitchFamily="2"/>
              </a:rPr>
              <a:t>             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0000400000000000000" pitchFamily="2"/>
              </a:rPr>
              <a:t> 8. Other fruits and vegetables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3312795" algn="l"/>
              </a:tabLs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0000400000000000000" pitchFamily="2"/>
              </a:rPr>
              <a:t> 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IN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2A51E01-1B3D-4743-B74C-6F52FF281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0533" y="3752427"/>
            <a:ext cx="3217334" cy="26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4292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="" xmlns:a16="http://schemas.microsoft.com/office/drawing/2014/main" id="{DC4439DD-90DA-4D70-86F2-03CAFB83DBD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765387" y="365125"/>
            <a:ext cx="10810240" cy="813435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/>
              <a:t>Appropriate Complementary Feeding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="" xmlns:a16="http://schemas.microsoft.com/office/drawing/2014/main" id="{488EC50A-2802-4FBE-B549-3432AB73B9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1" y="1618827"/>
            <a:ext cx="5257800" cy="4558136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00B0F0"/>
                </a:solidFill>
              </a:rPr>
              <a:t>Timely:</a:t>
            </a:r>
            <a:r>
              <a:rPr lang="en-US" sz="2400" dirty="0"/>
              <a:t> Introduced when need for energy and nutrients exceeds that provided by BF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>
                <a:solidFill>
                  <a:srgbClr val="00B0F0"/>
                </a:solidFill>
              </a:rPr>
              <a:t>Adequate: </a:t>
            </a:r>
            <a:r>
              <a:rPr lang="en-US" sz="2400" dirty="0"/>
              <a:t>Should provide sufficient energy, protein, micronutrients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>
                <a:solidFill>
                  <a:srgbClr val="00B0F0"/>
                </a:solidFill>
              </a:rPr>
              <a:t>Properly Fed: </a:t>
            </a:r>
            <a:r>
              <a:rPr lang="en-US" sz="2400" dirty="0"/>
              <a:t>Active feeding method and proper frequency according to age</a:t>
            </a:r>
          </a:p>
          <a:p>
            <a:pPr marL="0" indent="0" eaLnBrk="1" hangingPunct="1">
              <a:buNone/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>
                <a:solidFill>
                  <a:srgbClr val="00B0F0"/>
                </a:solidFill>
              </a:rPr>
              <a:t>Safe:</a:t>
            </a:r>
            <a:r>
              <a:rPr lang="en-US" sz="2400" dirty="0"/>
              <a:t> Should be hygienically prepared, stored and fed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79932164-70FC-4F4B-B62E-78BD708144D1}"/>
              </a:ext>
            </a:extLst>
          </p:cNvPr>
          <p:cNvSpPr txBox="1">
            <a:spLocks noChangeArrowheads="1"/>
          </p:cNvSpPr>
          <p:nvPr/>
        </p:nvSpPr>
        <p:spPr>
          <a:xfrm>
            <a:off x="6224693" y="1758315"/>
            <a:ext cx="3549226" cy="4734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Right consistency </a:t>
            </a: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Soft </a:t>
            </a: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Easy to digest</a:t>
            </a: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Inexpensive</a:t>
            </a: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Locally available </a:t>
            </a: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Culturally acceptable</a:t>
            </a: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Easily prepared at home</a:t>
            </a:r>
          </a:p>
        </p:txBody>
      </p:sp>
      <p:pic>
        <p:nvPicPr>
          <p:cNvPr id="5" name="Picture 7" descr="thickness of food">
            <a:extLst>
              <a:ext uri="{FF2B5EF4-FFF2-40B4-BE49-F238E27FC236}">
                <a16:creationId xmlns="" xmlns:a16="http://schemas.microsoft.com/office/drawing/2014/main" id="{E6BE85D9-4103-4195-9928-B371B6C24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834880" y="2167467"/>
            <a:ext cx="1899919" cy="3122505"/>
          </a:xfrm>
          <a:prstGeom prst="rect">
            <a:avLst/>
          </a:prstGeom>
          <a:noFill/>
          <a:ln w="28575">
            <a:solidFill>
              <a:schemeClr val="hlink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="" xmlns:a16="http://schemas.microsoft.com/office/drawing/2014/main" id="{B1672BC7-F4A7-427D-859F-21E754F4325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38200" y="157162"/>
            <a:ext cx="10515600" cy="752475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/>
              <a:t>Age of Introduction</a:t>
            </a:r>
          </a:p>
        </p:txBody>
      </p:sp>
      <p:graphicFrame>
        <p:nvGraphicFramePr>
          <p:cNvPr id="1026" name="Object 4">
            <a:extLst>
              <a:ext uri="{FF2B5EF4-FFF2-40B4-BE49-F238E27FC236}">
                <a16:creationId xmlns="" xmlns:a16="http://schemas.microsoft.com/office/drawing/2014/main" id="{1222EF3C-BC85-4A4B-9C9D-F4EE7B14B3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24909936"/>
              </p:ext>
            </p:extLst>
          </p:nvPr>
        </p:nvGraphicFramePr>
        <p:xfrm>
          <a:off x="878836" y="1561763"/>
          <a:ext cx="11313164" cy="4931112"/>
        </p:xfrm>
        <a:graphic>
          <a:graphicData uri="http://schemas.openxmlformats.org/presentationml/2006/ole">
            <p:oleObj spid="_x0000_s1037" name="Chart" r:id="rId4" imgW="11145587" imgH="6139065" progId="MSGraph.Chart.8">
              <p:embed followColorScheme="full"/>
            </p:oleObj>
          </a:graphicData>
        </a:graphic>
      </p:graphicFrame>
      <p:sp>
        <p:nvSpPr>
          <p:cNvPr id="119813" name="Rectangle 5">
            <a:extLst>
              <a:ext uri="{FF2B5EF4-FFF2-40B4-BE49-F238E27FC236}">
                <a16:creationId xmlns="" xmlns:a16="http://schemas.microsoft.com/office/drawing/2014/main" id="{9A3A5BFE-4813-4F56-8909-A234472B7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028364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Energy Needs</a:t>
            </a:r>
          </a:p>
        </p:txBody>
      </p:sp>
      <p:sp>
        <p:nvSpPr>
          <p:cNvPr id="1029" name="Line 6">
            <a:extLst>
              <a:ext uri="{FF2B5EF4-FFF2-40B4-BE49-F238E27FC236}">
                <a16:creationId xmlns="" xmlns:a16="http://schemas.microsoft.com/office/drawing/2014/main" id="{DB5DF37D-717A-4C3A-BEB0-367B9A76B0D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95600" y="58674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30" name="Line 7">
            <a:extLst>
              <a:ext uri="{FF2B5EF4-FFF2-40B4-BE49-F238E27FC236}">
                <a16:creationId xmlns="" xmlns:a16="http://schemas.microsoft.com/office/drawing/2014/main" id="{DF1E02FC-D6FD-437C-BDF8-61CDC4D4256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05400" y="58674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31" name="Line 8">
            <a:extLst>
              <a:ext uri="{FF2B5EF4-FFF2-40B4-BE49-F238E27FC236}">
                <a16:creationId xmlns="" xmlns:a16="http://schemas.microsoft.com/office/drawing/2014/main" id="{1CB67FD4-F643-437B-92A2-AEA7A83E9BE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0" y="57912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032" name="Text Box 9">
            <a:extLst>
              <a:ext uri="{FF2B5EF4-FFF2-40B4-BE49-F238E27FC236}">
                <a16:creationId xmlns="" xmlns:a16="http://schemas.microsoft.com/office/drawing/2014/main" id="{38A1913D-6421-4061-96D1-94A359D25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019801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1033" name="Text Box 10">
            <a:extLst>
              <a:ext uri="{FF2B5EF4-FFF2-40B4-BE49-F238E27FC236}">
                <a16:creationId xmlns="" xmlns:a16="http://schemas.microsoft.com/office/drawing/2014/main" id="{93FA4BD9-DAE4-40B1-B320-353987951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019800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dirty="0">
                <a:latin typeface="Arial" panose="020B0604020202020204" pitchFamily="34" charset="0"/>
              </a:rPr>
              <a:t>Excl. Breastfeeding</a:t>
            </a:r>
          </a:p>
        </p:txBody>
      </p:sp>
      <p:sp>
        <p:nvSpPr>
          <p:cNvPr id="1034" name="Text Box 11">
            <a:extLst>
              <a:ext uri="{FF2B5EF4-FFF2-40B4-BE49-F238E27FC236}">
                <a16:creationId xmlns="" xmlns:a16="http://schemas.microsoft.com/office/drawing/2014/main" id="{5151EE4B-6C5F-4547-B0BC-2CD7CFA7C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60198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>
                <a:latin typeface="Arial" panose="020B0604020202020204" pitchFamily="34" charset="0"/>
              </a:rPr>
              <a:t>Comp. feeding &amp; continued BF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="" xmlns:a16="http://schemas.microsoft.com/office/drawing/2014/main" id="{A652CA99-0C73-42C2-B857-DA267DF67E4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09600" y="274638"/>
            <a:ext cx="10972800" cy="693949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200" b="1" dirty="0"/>
              <a:t>Importance of continued breastfeeding for 2 years and beyond</a:t>
            </a:r>
          </a:p>
        </p:txBody>
      </p:sp>
      <p:graphicFrame>
        <p:nvGraphicFramePr>
          <p:cNvPr id="2" name="Object 26">
            <a:extLst>
              <a:ext uri="{FF2B5EF4-FFF2-40B4-BE49-F238E27FC236}">
                <a16:creationId xmlns="" xmlns:a16="http://schemas.microsoft.com/office/drawing/2014/main" id="{1091F9B4-C8FE-4D41-8D96-A4D3A6CAADAF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79684795"/>
              </p:ext>
            </p:extLst>
          </p:nvPr>
        </p:nvGraphicFramePr>
        <p:xfrm>
          <a:off x="668216" y="1238081"/>
          <a:ext cx="10642210" cy="5456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="" xmlns:a16="http://schemas.microsoft.com/office/drawing/2014/main" id="{9DA71E42-5F25-4427-90A0-63255617AF6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09600" y="274638"/>
            <a:ext cx="10972800" cy="572029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/>
              <a:t>Amounts of foods to offer</a:t>
            </a:r>
          </a:p>
        </p:txBody>
      </p:sp>
      <p:graphicFrame>
        <p:nvGraphicFramePr>
          <p:cNvPr id="151558" name="Group 6">
            <a:extLst>
              <a:ext uri="{FF2B5EF4-FFF2-40B4-BE49-F238E27FC236}">
                <a16:creationId xmlns="" xmlns:a16="http://schemas.microsoft.com/office/drawing/2014/main" id="{7317C85C-C566-4E7A-BC0E-A09E78F336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0128826"/>
              </p:ext>
            </p:extLst>
          </p:nvPr>
        </p:nvGraphicFramePr>
        <p:xfrm>
          <a:off x="1981199" y="1422400"/>
          <a:ext cx="8619066" cy="4748107"/>
        </p:xfrm>
        <a:graphic>
          <a:graphicData uri="http://schemas.openxmlformats.org/drawingml/2006/table">
            <a:tbl>
              <a:tblPr/>
              <a:tblGrid>
                <a:gridCol w="1516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887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146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994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095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Texture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Frequency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Amount of each meal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6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 months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Soft porridge, well mashed vegetable, meat fruit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times per day plus frequent breastfeeds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2-3 tablespoonfuls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74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7-8 months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Mashed foods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times per day plus frequent breastfeeds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Increasing gradually to more than 3/4 of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katori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(150ml)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74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9-11 months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Finely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chopped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or mashed foods, and foods that baby can pick 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meals plus 1 snack between meals plus breastfeeds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 full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katori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(200ml)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241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12-24 months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Family foods,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chopped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or mashed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if necessary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meals plus 2 snacks between meals plus breastfeeds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more than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katori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(250ml)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BD20E6C-55BB-49BB-BA09-F9526EE484E9}"/>
              </a:ext>
            </a:extLst>
          </p:cNvPr>
          <p:cNvSpPr txBox="1"/>
          <p:nvPr/>
        </p:nvSpPr>
        <p:spPr>
          <a:xfrm>
            <a:off x="1286933" y="1276257"/>
            <a:ext cx="9401387" cy="4102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sz="2200" b="0" i="0" u="none" strike="noStrike" baseline="0" dirty="0">
                <a:solidFill>
                  <a:srgbClr val="000000"/>
                </a:solidFill>
                <a:latin typeface="GGSans-5B9188DD"/>
              </a:rPr>
              <a:t>Maintenance of a state of positive health and optimal performance in populations at large by maintaining </a:t>
            </a:r>
            <a:r>
              <a:rPr lang="en-IN" sz="2200" b="0" i="0" u="none" strike="noStrike" baseline="0" dirty="0">
                <a:solidFill>
                  <a:srgbClr val="000000"/>
                </a:solidFill>
                <a:latin typeface="GGSans-5B9188DD"/>
              </a:rPr>
              <a:t>ideal body weight.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sz="2200" b="0" i="0" u="none" strike="noStrike" baseline="0" dirty="0">
                <a:solidFill>
                  <a:srgbClr val="000000"/>
                </a:solidFill>
                <a:latin typeface="GGSans-5B9188DD"/>
              </a:rPr>
              <a:t>Ensuring adequate nutritional status for pregnant </a:t>
            </a:r>
            <a:r>
              <a:rPr lang="en-IN" sz="2200" b="0" i="0" u="none" strike="noStrike" baseline="0" dirty="0">
                <a:solidFill>
                  <a:srgbClr val="000000"/>
                </a:solidFill>
                <a:latin typeface="GGSans-5B9188DD"/>
              </a:rPr>
              <a:t>women and lactating mothers.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sz="2200" b="0" i="0" u="none" strike="noStrike" baseline="0" dirty="0">
                <a:solidFill>
                  <a:srgbClr val="000000"/>
                </a:solidFill>
                <a:latin typeface="GGSans-5B9188DD"/>
              </a:rPr>
              <a:t>Improvement of birth weights and promotion of growth of infants, children and adolescents to achieve their full </a:t>
            </a:r>
            <a:r>
              <a:rPr lang="en-IN" sz="2200" b="0" i="0" u="none" strike="noStrike" baseline="0" dirty="0">
                <a:solidFill>
                  <a:srgbClr val="000000"/>
                </a:solidFill>
                <a:latin typeface="GGSans-5B9188DD"/>
              </a:rPr>
              <a:t>genetic potential.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sz="2200" b="0" i="0" u="none" strike="noStrike" baseline="0" dirty="0">
                <a:solidFill>
                  <a:srgbClr val="000000"/>
                </a:solidFill>
                <a:latin typeface="GGSans-5B9188DD"/>
              </a:rPr>
              <a:t>Achievement of adequacy in all nutrients and </a:t>
            </a:r>
            <a:r>
              <a:rPr lang="en-IN" sz="2200" b="0" i="0" u="none" strike="noStrike" baseline="0" dirty="0">
                <a:solidFill>
                  <a:srgbClr val="000000"/>
                </a:solidFill>
                <a:latin typeface="GGSans-5B9188DD"/>
              </a:rPr>
              <a:t>prevention of deficiency diseases.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5D90AA49-9C40-4DAC-A36B-FC1F26B87998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662920" cy="6576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sz="2800" b="1" dirty="0"/>
          </a:p>
          <a:p>
            <a:r>
              <a:rPr lang="en-IN" sz="2800" b="1" dirty="0"/>
              <a:t> </a:t>
            </a:r>
            <a:r>
              <a:rPr lang="en-IN" sz="5100" b="1" dirty="0"/>
              <a:t>DIETARY GOALS</a:t>
            </a:r>
            <a:endParaRPr lang="en-IN" sz="2800" b="1" dirty="0"/>
          </a:p>
          <a:p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xmlns="" val="2294180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="" xmlns:a16="http://schemas.microsoft.com/office/drawing/2014/main" id="{790868E0-1183-4721-8511-EDE901EA642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09600" y="274638"/>
            <a:ext cx="10972800" cy="680402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/>
              <a:t>Ensure Adequacy</a:t>
            </a:r>
          </a:p>
        </p:txBody>
      </p:sp>
      <p:sp>
        <p:nvSpPr>
          <p:cNvPr id="155651" name="Rectangle 3">
            <a:extLst>
              <a:ext uri="{FF2B5EF4-FFF2-40B4-BE49-F238E27FC236}">
                <a16:creationId xmlns="" xmlns:a16="http://schemas.microsoft.com/office/drawing/2014/main" id="{95C9727F-EA8D-4D4C-9BE1-91A4477BB0E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Growth Monitoring: Measure weight and length periodically and interpret by plotting in growth curves.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Investigate causes of poor growth: Dietary history; evaluate for any illness.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Counsel mother/caregivers on growth, feeding and caring practices</a:t>
            </a:r>
          </a:p>
        </p:txBody>
      </p:sp>
      <p:pic>
        <p:nvPicPr>
          <p:cNvPr id="28676" name="Picture 5" descr="scan0002">
            <a:extLst>
              <a:ext uri="{FF2B5EF4-FFF2-40B4-BE49-F238E27FC236}">
                <a16:creationId xmlns="" xmlns:a16="http://schemas.microsoft.com/office/drawing/2014/main" id="{6F7C964C-A22C-4151-8896-4A119E68165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8FEFE"/>
              </a:clrFrom>
              <a:clrTo>
                <a:srgbClr val="F8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988176" y="1600201"/>
            <a:ext cx="2753701" cy="45259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553466-9243-47CE-8567-B3B0D2AE9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9171"/>
            <a:ext cx="10972800" cy="721042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IN" sz="3200" b="1" dirty="0"/>
              <a:t> </a:t>
            </a:r>
            <a:br>
              <a:rPr lang="en-IN" sz="3200" b="1" dirty="0"/>
            </a:br>
            <a:r>
              <a:rPr lang="en-US" sz="3200" b="1" dirty="0"/>
              <a:t>Community-based management of severe acute malnutrition in children</a:t>
            </a:r>
            <a:br>
              <a:rPr lang="en-US" sz="3200" b="1" dirty="0"/>
            </a:br>
            <a:endParaRPr lang="en-IN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C439FC6-F395-433B-8B32-6C2CCD7A1D0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2054014"/>
            <a:ext cx="10607040" cy="4525963"/>
          </a:xfrm>
        </p:spPr>
        <p:txBody>
          <a:bodyPr>
            <a:normAutofit/>
          </a:bodyPr>
          <a:lstStyle/>
          <a:p>
            <a:r>
              <a:rPr lang="en-US" sz="2400" b="0" i="0" dirty="0">
                <a:solidFill>
                  <a:srgbClr val="333333"/>
                </a:solidFill>
                <a:effectLst/>
              </a:rPr>
              <a:t>Recent studies suggest that severe acute malnutrition in children above 6 months of age who have no medical complications can be managed at the community level using specially formulated ready-to-use therapeutic foods.</a:t>
            </a:r>
          </a:p>
          <a:p>
            <a:endParaRPr lang="en-US" sz="2400" b="0" i="0" dirty="0">
              <a:solidFill>
                <a:srgbClr val="333333"/>
              </a:solidFill>
              <a:effectLst/>
            </a:endParaRPr>
          </a:p>
          <a:p>
            <a:r>
              <a:rPr lang="en-US" sz="2400" b="0" i="0" dirty="0">
                <a:solidFill>
                  <a:srgbClr val="333333"/>
                </a:solidFill>
                <a:effectLst/>
              </a:rPr>
              <a:t>The community-based approach involves timely detection of severe acute malnutrition in the community.</a:t>
            </a:r>
          </a:p>
          <a:p>
            <a:endParaRPr lang="en-US" sz="2400" b="0" i="0" dirty="0">
              <a:solidFill>
                <a:srgbClr val="333333"/>
              </a:solidFill>
              <a:effectLst/>
            </a:endParaRPr>
          </a:p>
          <a:p>
            <a:r>
              <a:rPr lang="en-US" sz="2400" dirty="0">
                <a:solidFill>
                  <a:srgbClr val="333333"/>
                </a:solidFill>
              </a:rPr>
              <a:t>P</a:t>
            </a:r>
            <a:r>
              <a:rPr lang="en-US" sz="2400" b="0" i="0" dirty="0" smtClean="0">
                <a:solidFill>
                  <a:srgbClr val="333333"/>
                </a:solidFill>
                <a:effectLst/>
              </a:rPr>
              <a:t>rovision </a:t>
            </a:r>
            <a:r>
              <a:rPr lang="en-US" sz="2400" b="0" i="0" dirty="0">
                <a:solidFill>
                  <a:srgbClr val="333333"/>
                </a:solidFill>
                <a:effectLst/>
              </a:rPr>
              <a:t>of treatment for those without medical complications with ready-to-use therapeutic foods or other nutrient-dense foods at home.</a:t>
            </a:r>
            <a:endParaRPr lang="en-IN" sz="24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D11C45A-DDAF-4685-90E5-6543F5D4744C}"/>
              </a:ext>
            </a:extLst>
          </p:cNvPr>
          <p:cNvSpPr txBox="1"/>
          <p:nvPr/>
        </p:nvSpPr>
        <p:spPr>
          <a:xfrm>
            <a:off x="609600" y="1043093"/>
            <a:ext cx="10972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C00000"/>
                </a:solidFill>
                <a:effectLst/>
              </a:rPr>
              <a:t>Severe acute malnutrition is defined by a very low weight for height (below -3z scores of the median WHO growth standards), by visible severe wasting, or by the presence of nutritional oedema. </a:t>
            </a:r>
            <a:endParaRPr lang="en-IN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1673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A32D63-59C0-4963-BAAA-B884B1AE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72029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IN" sz="3200" b="1" dirty="0"/>
              <a:t>Important messages about Complementary Feeding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9233D983-3057-43EF-A3A5-93FAA8DAFE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88481" y="1139483"/>
            <a:ext cx="5990346" cy="5443879"/>
          </a:xfr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88E4A2D-8BDD-4BD4-9594-D01D40F63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53" y="1139483"/>
            <a:ext cx="5609738" cy="559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733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9914"/>
            <a:ext cx="12192000" cy="731259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10 guiding principle for successful </a:t>
            </a:r>
            <a:r>
              <a:rPr lang="en-US" sz="32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Complementary feeding</a:t>
            </a:r>
            <a:endParaRPr lang="en-US" sz="32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52400" y="1295400"/>
          <a:ext cx="11811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IN"/>
          </a:p>
        </p:txBody>
      </p:sp>
      <p:pic>
        <p:nvPicPr>
          <p:cNvPr id="76804" name="Picture 4" descr="thank%20yo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4A46FF7-836C-40ED-8CD4-8676AC4D7AF7}"/>
              </a:ext>
            </a:extLst>
          </p:cNvPr>
          <p:cNvSpPr txBox="1"/>
          <p:nvPr/>
        </p:nvSpPr>
        <p:spPr>
          <a:xfrm>
            <a:off x="609600" y="394580"/>
            <a:ext cx="11582400" cy="189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lnSpc>
                <a:spcPct val="15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Nutrients can be divided into different types based on the way in which they are classified. There are two major ways in which nutrients can be classified. They are:</a:t>
            </a:r>
          </a:p>
          <a:p>
            <a:pPr algn="l" fontAlgn="base">
              <a:lnSpc>
                <a:spcPct val="150000"/>
              </a:lnSpc>
              <a:buFont typeface="+mj-lt"/>
              <a:buAutoNum type="arabicPeriod"/>
            </a:pPr>
            <a:r>
              <a:rPr lang="en-US" sz="2000" b="1" i="0" dirty="0">
                <a:solidFill>
                  <a:srgbClr val="000000"/>
                </a:solidFill>
                <a:effectLst/>
              </a:rPr>
              <a:t>On the basis of how the body responds to a nutrient deficiency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algn="l" fontAlgn="base">
              <a:lnSpc>
                <a:spcPct val="150000"/>
              </a:lnSpc>
              <a:buFont typeface="+mj-lt"/>
              <a:buAutoNum type="arabicPeriod"/>
            </a:pPr>
            <a:r>
              <a:rPr lang="en-US" sz="2000" b="1" i="0" dirty="0">
                <a:solidFill>
                  <a:srgbClr val="000000"/>
                </a:solidFill>
                <a:effectLst/>
              </a:rPr>
              <a:t>On the basis of quantity required by the body</a:t>
            </a:r>
            <a:endParaRPr lang="en-US" sz="2000" b="0" i="0" dirty="0"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1BC2E888-F0DA-4274-AE7A-9C286D48C6CF}"/>
              </a:ext>
            </a:extLst>
          </p:cNvPr>
          <p:cNvGraphicFramePr/>
          <p:nvPr/>
        </p:nvGraphicFramePr>
        <p:xfrm>
          <a:off x="1976582" y="150840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97149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80F732-4069-4BD4-95A9-395EE787A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573" y="365126"/>
            <a:ext cx="11467254" cy="74570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IN" sz="3600" b="1" dirty="0"/>
              <a:t>Dietary Diversity: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BC857E-6D70-4DA7-A90B-41720DDE8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759"/>
            <a:ext cx="5019460" cy="4854035"/>
          </a:xfrm>
        </p:spPr>
        <p:txBody>
          <a:bodyPr/>
          <a:lstStyle/>
          <a:p>
            <a:pPr marL="0" indent="0">
              <a:buNone/>
            </a:pPr>
            <a:endParaRPr 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Dietary diversity is </a:t>
            </a:r>
            <a:r>
              <a:rPr lang="en-US" sz="2400" b="0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defined</a:t>
            </a:r>
            <a:r>
              <a:rPr lang="en-US" sz="2400" b="0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as the number of different food groups or foods consumed </a:t>
            </a:r>
            <a:r>
              <a:rPr lang="en-US" sz="2400" dirty="0" smtClean="0">
                <a:solidFill>
                  <a:srgbClr val="202124"/>
                </a:solidFill>
                <a:latin typeface="arial" panose="020B0604020202020204" pitchFamily="34" charset="0"/>
              </a:rPr>
              <a:t>over a given references period.</a:t>
            </a:r>
            <a:endParaRPr lang="en-US" sz="24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0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It is a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qualitative measure 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of food consumption that </a:t>
            </a:r>
            <a:r>
              <a:rPr lang="en-US" sz="2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reflects household access to a variety of foods and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is also a proxy for nutrient adequacy of the diet of individuals.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72B9AD7-8035-4791-BFEB-4EAA0EC45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5175" y="1110827"/>
            <a:ext cx="5163267" cy="528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9577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D13FD6-5EC4-41F5-8F72-5F9E3141B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662920" cy="640714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N" sz="3600" b="1" dirty="0"/>
              <a:t>Minimum Dietary Diversity for Women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FA2868-7750-41A3-9374-157CA9647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8853"/>
            <a:ext cx="10515600" cy="476811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dirty="0"/>
              <a:t>MDD-W is a dichotomous indicator of whether or not women 15 to 49 years of age have consumed at least </a:t>
            </a:r>
            <a:r>
              <a:rPr lang="en-US" sz="1800" b="1" dirty="0">
                <a:solidFill>
                  <a:srgbClr val="FF0000"/>
                </a:solidFill>
              </a:rPr>
              <a:t>five out of ten defined food groups </a:t>
            </a:r>
            <a:r>
              <a:rPr lang="en-US" sz="1800" b="1" dirty="0"/>
              <a:t>the previous day or night.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0000400000000000000" pitchFamily="2"/>
              </a:rPr>
              <a:t>The ten food groups for Women:</a:t>
            </a:r>
            <a:endParaRPr lang="en-US" sz="1800" b="1" dirty="0"/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0000400000000000000" pitchFamily="2"/>
              </a:rPr>
              <a:t>Grains, white roots and tubers, and plantains        2. Eggs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3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0000400000000000000" pitchFamily="2"/>
              </a:rPr>
              <a:t> Pulses (beans, peas and lentils)		        4. Dark green leafy vegetables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5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0000400000000000000" pitchFamily="2"/>
              </a:rPr>
              <a:t> Nuts and seeds 			        6. Other vitamin A-rich fruits and vegetables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7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0000400000000000000" pitchFamily="2"/>
              </a:rPr>
              <a:t>Milk and milk products 			        8. Other vegetables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9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0000400000000000000" pitchFamily="2"/>
              </a:rPr>
              <a:t>Meat, poultry and fish 			       10. Other fruits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3312795" algn="l"/>
              </a:tabLs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0000400000000000000" pitchFamily="2"/>
              </a:rPr>
              <a:t> 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dirty="0">
                <a:solidFill>
                  <a:srgbClr val="C00000"/>
                </a:solidFill>
              </a:rPr>
              <a:t>(</a:t>
            </a:r>
            <a:r>
              <a:rPr lang="en-US" sz="2000" i="0" dirty="0">
                <a:solidFill>
                  <a:srgbClr val="C00000"/>
                </a:solidFill>
                <a:effectLst/>
              </a:rPr>
              <a:t>women who have consumed at least 5 of the 10 possible food groups over a 24-hour period are classified as having minimally adequate diet diversity</a:t>
            </a:r>
            <a:r>
              <a:rPr lang="en-US" sz="1800" b="1" dirty="0">
                <a:solidFill>
                  <a:srgbClr val="C00000"/>
                </a:solidFill>
              </a:rPr>
              <a:t>)</a:t>
            </a:r>
            <a:endParaRPr lang="en-US" b="1" dirty="0">
              <a:solidFill>
                <a:srgbClr val="C00000"/>
              </a:solidFill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xmlns="" val="391445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8D2C00-1208-4CA2-8BAB-25937B658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1391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IN" sz="3200" b="1" dirty="0"/>
              <a:t>Pregnant women nutrition </a:t>
            </a:r>
            <a:r>
              <a:rPr lang="en-IN" sz="3200" b="1" dirty="0" smtClean="0"/>
              <a:t>-its </a:t>
            </a:r>
            <a:r>
              <a:rPr lang="en-IN" sz="3200" b="1" dirty="0"/>
              <a:t>evidences and food 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593E04-ADC2-44EC-80B1-674475BE2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929" y="1931132"/>
            <a:ext cx="10515600" cy="449780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0" i="0" dirty="0">
                <a:solidFill>
                  <a:srgbClr val="FF0000"/>
                </a:solidFill>
                <a:effectLst/>
                <a:latin typeface="Helvetica Neue"/>
              </a:rPr>
              <a:t>Nutrition is a key modifiable factor 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that affects birth outcomes and has long-term effects on the health of offspring.</a:t>
            </a:r>
          </a:p>
          <a:p>
            <a:pPr marL="0" indent="0" algn="just">
              <a:buNone/>
            </a:pPr>
            <a:endParaRPr lang="en-US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pPr algn="just"/>
            <a:r>
              <a:rPr lang="en-US" dirty="0" err="1">
                <a:solidFill>
                  <a:srgbClr val="FF0000"/>
                </a:solidFill>
                <a:latin typeface="Helvetica Neue"/>
              </a:rPr>
              <a:t>U</a:t>
            </a:r>
            <a:r>
              <a:rPr lang="en-US" b="0" i="0" dirty="0" err="1" smtClean="0">
                <a:solidFill>
                  <a:srgbClr val="FF0000"/>
                </a:solidFill>
                <a:effectLst/>
                <a:latin typeface="Helvetica Neue"/>
              </a:rPr>
              <a:t>ndernutrition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and </a:t>
            </a:r>
            <a:r>
              <a:rPr lang="en-US" b="0" i="0" dirty="0">
                <a:solidFill>
                  <a:srgbClr val="FF0000"/>
                </a:solidFill>
                <a:effectLst/>
                <a:latin typeface="Helvetica Neue"/>
              </a:rPr>
              <a:t>overnutrition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 can be associated with adverse pregnancy outcomes.</a:t>
            </a:r>
          </a:p>
          <a:p>
            <a:pPr marL="0" indent="0" algn="just">
              <a:buNone/>
            </a:pPr>
            <a:endParaRPr lang="en-US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The </a:t>
            </a:r>
            <a:r>
              <a:rPr lang="en-US" b="0" i="0" dirty="0">
                <a:solidFill>
                  <a:srgbClr val="FF0000"/>
                </a:solidFill>
                <a:effectLst/>
                <a:latin typeface="Helvetica Neue"/>
              </a:rPr>
              <a:t>developmental model for the origins of disease (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Helvetica Neue"/>
              </a:rPr>
              <a:t>ie</a:t>
            </a:r>
            <a:r>
              <a:rPr lang="en-US" b="0" i="0" dirty="0">
                <a:solidFill>
                  <a:srgbClr val="FF0000"/>
                </a:solidFill>
                <a:effectLst/>
                <a:latin typeface="Helvetica Neue"/>
              </a:rPr>
              <a:t>, Barker Hypothesis) 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hypothesizes that the fetal environment causes epigenetic modifications that impact gene expression and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Helvetica Neue"/>
              </a:rPr>
              <a:t>there by 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influence development of disease in children and adults.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823436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14F92A-6E49-4FF4-934F-30E42EE20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365125"/>
            <a:ext cx="10832122" cy="922069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IN" sz="3200" b="1" dirty="0"/>
              <a:t>Potential pregnant women </a:t>
            </a:r>
            <a:r>
              <a:rPr lang="en-IN" sz="3200" b="1" dirty="0" smtClean="0"/>
              <a:t>need </a:t>
            </a:r>
            <a:r>
              <a:rPr lang="en-IN" sz="3200" b="1" dirty="0"/>
              <a:t>attention regarding nutrition counselling  includes 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8EECAB5-BFEE-4DB9-A945-3CF0FB05C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25443" cy="4667250"/>
          </a:xfrm>
        </p:spPr>
        <p:txBody>
          <a:bodyPr>
            <a:normAutofit/>
          </a:bodyPr>
          <a:lstStyle/>
          <a:p>
            <a:pPr algn="just"/>
            <a:r>
              <a:rPr lang="en-US" sz="2400" i="0" dirty="0">
                <a:solidFill>
                  <a:srgbClr val="000000"/>
                </a:solidFill>
                <a:effectLst/>
              </a:rPr>
              <a:t>Use of supplements</a:t>
            </a:r>
          </a:p>
          <a:p>
            <a:pPr algn="just"/>
            <a:r>
              <a:rPr lang="en-US" sz="2400" i="0" dirty="0">
                <a:solidFill>
                  <a:srgbClr val="000000"/>
                </a:solidFill>
                <a:effectLst/>
              </a:rPr>
              <a:t>Food avoidances/special diets/skipping meals</a:t>
            </a:r>
          </a:p>
          <a:p>
            <a:pPr algn="just"/>
            <a:r>
              <a:rPr lang="en-US" sz="2400" i="0" dirty="0">
                <a:solidFill>
                  <a:srgbClr val="000000"/>
                </a:solidFill>
                <a:effectLst/>
              </a:rPr>
              <a:t>Eating disorders</a:t>
            </a:r>
          </a:p>
          <a:p>
            <a:pPr algn="just"/>
            <a:r>
              <a:rPr lang="en-US" sz="2400" i="0" dirty="0">
                <a:solidFill>
                  <a:srgbClr val="000000"/>
                </a:solidFill>
                <a:effectLst/>
              </a:rPr>
              <a:t>Lack of resources for adequate nutrition</a:t>
            </a:r>
          </a:p>
          <a:p>
            <a:pPr algn="just"/>
            <a:r>
              <a:rPr lang="en-US" sz="2400" i="0" dirty="0">
                <a:solidFill>
                  <a:srgbClr val="000000"/>
                </a:solidFill>
                <a:effectLst/>
              </a:rPr>
              <a:t>Low intake of nutrient-dense foods (fruits and vegetables)</a:t>
            </a:r>
          </a:p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</a:rPr>
              <a:t>High intake of added sugars and fats (fried foods, processed foods, desserts)</a:t>
            </a:r>
          </a:p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</a:rPr>
              <a:t>Overweight or obesity</a:t>
            </a:r>
          </a:p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</a:rPr>
              <a:t>Medical history of bariatric surgery or other conditions that cause malabsorption</a:t>
            </a:r>
          </a:p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</a:rPr>
              <a:t>Substance misuse</a:t>
            </a:r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xmlns="" val="2747153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8E2E2B-4876-4062-9DCC-3A86017B5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900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b="1" dirty="0"/>
              <a:t>The incidence of pregnancy complications is higher at the upper and lower extremes of weight gain.</a:t>
            </a:r>
            <a:endParaRPr lang="en-IN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724318A-AE66-4C34-B482-966FC7F75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351" y="1575583"/>
            <a:ext cx="11183815" cy="491729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j-lt"/>
              </a:rPr>
              <a:t>R</a:t>
            </a:r>
            <a:r>
              <a:rPr lang="en-US" b="1" i="0" dirty="0" smtClean="0">
                <a:solidFill>
                  <a:srgbClr val="FF0000"/>
                </a:solidFill>
                <a:effectLst/>
                <a:latin typeface="+mj-lt"/>
              </a:rPr>
              <a:t>ecommendations </a:t>
            </a:r>
            <a:r>
              <a:rPr lang="en-US" b="1" i="0" dirty="0">
                <a:solidFill>
                  <a:srgbClr val="FF0000"/>
                </a:solidFill>
                <a:effectLst/>
                <a:latin typeface="+mj-lt"/>
              </a:rPr>
              <a:t>for weight gain during singleton pregnancy are </a:t>
            </a:r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:-</a:t>
            </a:r>
          </a:p>
          <a:p>
            <a:pPr marL="0" indent="0">
              <a:buNone/>
            </a:pPr>
            <a:endParaRPr lang="en-US" b="1" i="0" dirty="0">
              <a:solidFill>
                <a:srgbClr val="000000"/>
              </a:solidFill>
              <a:effectLst/>
              <a:latin typeface="+mj-lt"/>
            </a:endParaRPr>
          </a:p>
          <a:p>
            <a:pPr marL="0" indent="0" algn="l"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   -Maternal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BMI &lt;18.5 kg/m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+mj-lt"/>
              </a:rPr>
              <a:t>2</a:t>
            </a:r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 (underweight)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– weight gain12.5 to 18.0 kg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   -Maternal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BMI 18.5 to 24.9 kg/m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+mj-lt"/>
              </a:rPr>
              <a:t>2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 (</a:t>
            </a:r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normal weight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) – weight gain 11.5 to 16.0 kg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  -Maternal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BMI 25.0 to 29.9 kg/m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+mj-lt"/>
              </a:rPr>
              <a:t>2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(overweight)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– weight gain 7.0 to 11.5 kg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   -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Maternal BMI ≥30.0 kg/m</a:t>
            </a:r>
            <a:r>
              <a:rPr lang="en-US" b="0" i="0" baseline="30000" dirty="0">
                <a:solidFill>
                  <a:srgbClr val="000000"/>
                </a:solidFill>
                <a:effectLst/>
                <a:latin typeface="+mj-lt"/>
              </a:rPr>
              <a:t>2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 (</a:t>
            </a:r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obese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) – weight gain 5 to 9.0 kg</a:t>
            </a:r>
          </a:p>
          <a:p>
            <a:endParaRPr lang="en-IN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7396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2113</Words>
  <Application>Microsoft Office PowerPoint</Application>
  <PresentationFormat>Custom</PresentationFormat>
  <Paragraphs>293</Paragraphs>
  <Slides>34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Chart</vt:lpstr>
      <vt:lpstr>Dietary diversity as a holistic solution for resilient food and nutritional security </vt:lpstr>
      <vt:lpstr>Will be discussed under following headlines</vt:lpstr>
      <vt:lpstr>Slide 3</vt:lpstr>
      <vt:lpstr>Slide 4</vt:lpstr>
      <vt:lpstr>Dietary Diversity:</vt:lpstr>
      <vt:lpstr>Minimum Dietary Diversity for Women</vt:lpstr>
      <vt:lpstr>Pregnant women nutrition -its evidences and food diversity</vt:lpstr>
      <vt:lpstr>Potential pregnant women need attention regarding nutrition counselling  includes :-</vt:lpstr>
      <vt:lpstr>The incidence of pregnancy complications is higher at the upper and lower extremes of weight gain.</vt:lpstr>
      <vt:lpstr>Daily Requirement of Macro and Micronutrients</vt:lpstr>
      <vt:lpstr>MICRONUTRIENTS</vt:lpstr>
      <vt:lpstr>Slide 12</vt:lpstr>
      <vt:lpstr>Slide 13</vt:lpstr>
      <vt:lpstr>Slide 14</vt:lpstr>
      <vt:lpstr>ADVERSE  EFFECTS FROM EXCESSIVE SUPPLEMENTATION AND DIETRY INTAKE </vt:lpstr>
      <vt:lpstr>Lactating women nutrition</vt:lpstr>
      <vt:lpstr>Slide 17</vt:lpstr>
      <vt:lpstr>MILK VOLUME</vt:lpstr>
      <vt:lpstr>Calcium and Vitamin D supplementation</vt:lpstr>
      <vt:lpstr>Other Fat-soluble Vitamins to mother and baby</vt:lpstr>
      <vt:lpstr>Components of Optimal IYCF</vt:lpstr>
      <vt:lpstr> Breastfeeding- Healthy Bodies, Healthy Brains </vt:lpstr>
      <vt:lpstr> Diet for Pre-mature (weighing less than 2000 g.) Children </vt:lpstr>
      <vt:lpstr>Feeding of Children beyond 6 months (Complementary feeding)</vt:lpstr>
      <vt:lpstr>Minimum Dietary Diversity for Children (6 Months To 5 Years)</vt:lpstr>
      <vt:lpstr>Appropriate Complementary Feeding</vt:lpstr>
      <vt:lpstr>Age of Introduction</vt:lpstr>
      <vt:lpstr>Importance of continued breastfeeding for 2 years and beyond</vt:lpstr>
      <vt:lpstr>Amounts of foods to offer</vt:lpstr>
      <vt:lpstr>Ensure Adequacy</vt:lpstr>
      <vt:lpstr>  Community-based management of severe acute malnutrition in children </vt:lpstr>
      <vt:lpstr>Important messages about Complementary Feeding</vt:lpstr>
      <vt:lpstr>10 guiding principle for successful Complementary feeding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Dietary diversity- How it boost nutrition in children (Prenatal, postnatal Maternal Nutrition &amp; children less than 5 years</dc:title>
  <dc:creator>Rakesh Kumar</dc:creator>
  <cp:lastModifiedBy>Mukesh kumar</cp:lastModifiedBy>
  <cp:revision>55</cp:revision>
  <dcterms:created xsi:type="dcterms:W3CDTF">2022-04-10T03:05:58Z</dcterms:created>
  <dcterms:modified xsi:type="dcterms:W3CDTF">2022-04-14T16:13:04Z</dcterms:modified>
</cp:coreProperties>
</file>